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30"/>
  </p:notesMasterIdLst>
  <p:sldIdLst>
    <p:sldId id="300" r:id="rId2"/>
    <p:sldId id="351" r:id="rId3"/>
    <p:sldId id="350" r:id="rId4"/>
    <p:sldId id="267" r:id="rId5"/>
    <p:sldId id="348" r:id="rId6"/>
    <p:sldId id="280" r:id="rId7"/>
    <p:sldId id="281" r:id="rId8"/>
    <p:sldId id="349" r:id="rId9"/>
    <p:sldId id="288" r:id="rId10"/>
    <p:sldId id="301" r:id="rId11"/>
    <p:sldId id="335" r:id="rId12"/>
    <p:sldId id="347" r:id="rId13"/>
    <p:sldId id="289" r:id="rId14"/>
    <p:sldId id="336" r:id="rId15"/>
    <p:sldId id="337" r:id="rId16"/>
    <p:sldId id="338" r:id="rId17"/>
    <p:sldId id="339" r:id="rId18"/>
    <p:sldId id="342" r:id="rId19"/>
    <p:sldId id="340" r:id="rId20"/>
    <p:sldId id="341" r:id="rId21"/>
    <p:sldId id="352" r:id="rId22"/>
    <p:sldId id="345" r:id="rId23"/>
    <p:sldId id="346" r:id="rId24"/>
    <p:sldId id="297" r:id="rId25"/>
    <p:sldId id="302" r:id="rId26"/>
    <p:sldId id="343" r:id="rId27"/>
    <p:sldId id="353" r:id="rId28"/>
    <p:sldId id="334" r:id="rId29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66CC"/>
    <a:srgbClr val="003366"/>
    <a:srgbClr val="008000"/>
    <a:srgbClr val="FFFFFF"/>
    <a:srgbClr val="00CC00"/>
    <a:srgbClr val="00FF00"/>
    <a:srgbClr val="FFFF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1"/>
    <p:restoredTop sz="87746" autoAdjust="0"/>
  </p:normalViewPr>
  <p:slideViewPr>
    <p:cSldViewPr>
      <p:cViewPr varScale="1">
        <p:scale>
          <a:sx n="100" d="100"/>
          <a:sy n="100" d="100"/>
        </p:scale>
        <p:origin x="211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C31A4FB-AB0B-4200-BC82-17C94E69AD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83709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6616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375CB7-C50A-49C3-BF10-448E10BBEC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393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7DFA39-F49E-4E32-9F7F-DC3B6C5436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397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70E48-0FCB-4A72-B125-9E5A77787C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7969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28800"/>
            <a:ext cx="8047806" cy="4749029"/>
          </a:xfrm>
        </p:spPr>
        <p:txBody>
          <a:bodyPr/>
          <a:lstStyle>
            <a:lvl1pPr marL="228600" indent="-228600">
              <a:buSzPct val="75000"/>
              <a:buFont typeface="Wingdings" panose="05000000000000000000" pitchFamily="2" charset="2"/>
              <a:buChar char="n"/>
              <a:defRPr b="1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</a:defRPr>
            </a:lvl1pPr>
            <a:lvl2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2pPr>
            <a:lvl3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3pPr>
            <a:lvl4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4pPr>
            <a:lvl5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8264" y="637783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D7BE51-03DD-4CCA-8227-D775462981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9651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36992-6990-409A-985D-C59BD1CB15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587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EA948-DC3E-4FC8-BEDF-6D0D5F7E4C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197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87F4C-F228-4387-9ECA-2FC048F220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9980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AB157-5D5D-45D8-AA5F-3FBCA9A54B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2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C3BD7-260C-4BC9-9C17-940D7F59C4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53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CE6C39-29C4-400B-8A62-388FF04E56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6764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6EBAE-B12E-4D6F-8E93-26479E22C4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677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20A63EA-D302-4CF6-848F-ACE1D644E6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3088" y="1340768"/>
            <a:ext cx="8062912" cy="2952328"/>
          </a:xfrm>
        </p:spPr>
        <p:txBody>
          <a:bodyPr rtlCol="0" anchor="ctr">
            <a:norm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面向对象程序设计基础</a:t>
            </a:r>
            <a:b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rgbClr val="0066CC"/>
                </a:solidFill>
              </a:rPr>
              <a:t>（</a:t>
            </a:r>
            <a:r>
              <a:rPr lang="en-US" altLang="zh-CN" dirty="0">
                <a:solidFill>
                  <a:srgbClr val="0066CC"/>
                </a:solidFill>
              </a:rPr>
              <a:t>OOP</a:t>
            </a:r>
            <a:r>
              <a:rPr lang="zh-CN" altLang="en-US" dirty="0">
                <a:solidFill>
                  <a:srgbClr val="0066CC"/>
                </a:solidFill>
              </a:rPr>
              <a:t>）</a:t>
            </a:r>
            <a:endParaRPr lang="zh-CN" altLang="en-US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0" y="4509120"/>
            <a:ext cx="9144000" cy="2348880"/>
          </a:xfrm>
        </p:spPr>
        <p:txBody>
          <a:bodyPr/>
          <a:lstStyle/>
          <a:p>
            <a:r>
              <a:rPr lang="zh-CN" altLang="en-US" sz="3600" b="1" dirty="0"/>
              <a:t>刘知远</a:t>
            </a:r>
            <a:r>
              <a:rPr lang="zh-CN" altLang="en-US" sz="2800" b="1" dirty="0"/>
              <a:t> </a:t>
            </a:r>
            <a:endParaRPr lang="en-US" altLang="zh-CN" sz="2800" b="1" dirty="0"/>
          </a:p>
          <a:p>
            <a:r>
              <a:rPr lang="en-US" altLang="zh-CN" sz="2800" b="1" dirty="0"/>
              <a:t>liuzy@tsinghua.edu.cn</a:t>
            </a:r>
          </a:p>
          <a:p>
            <a:r>
              <a:rPr lang="en-US" altLang="zh-CN" b="1" dirty="0"/>
              <a:t>http://nlp.csai.tsinghua.edu.cn/~</a:t>
            </a:r>
            <a:r>
              <a:rPr lang="en-US" altLang="zh-CN" b="1" dirty="0" err="1"/>
              <a:t>lzy</a:t>
            </a:r>
            <a:r>
              <a:rPr lang="en-US" altLang="zh-CN" b="1" dirty="0"/>
              <a:t>/</a:t>
            </a:r>
            <a:r>
              <a:rPr lang="zh-CN" altLang="en-US" b="1" dirty="0"/>
              <a:t> </a:t>
            </a:r>
            <a:endParaRPr lang="en-US" altLang="zh-CN" b="1" dirty="0"/>
          </a:p>
          <a:p>
            <a:r>
              <a:rPr lang="zh-CN" altLang="en-US" b="1" dirty="0"/>
              <a:t>课程团队：刘知远 姚海龙 黄民烈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203200" y="198438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先导与后继课程关系</a:t>
            </a:r>
          </a:p>
        </p:txBody>
      </p:sp>
      <p:grpSp>
        <p:nvGrpSpPr>
          <p:cNvPr id="7171" name="Group 51"/>
          <p:cNvGrpSpPr>
            <a:grpSpLocks/>
          </p:cNvGrpSpPr>
          <p:nvPr/>
        </p:nvGrpSpPr>
        <p:grpSpPr bwMode="auto">
          <a:xfrm>
            <a:off x="1879600" y="1844675"/>
            <a:ext cx="4799013" cy="4176713"/>
            <a:chOff x="1175" y="1104"/>
            <a:chExt cx="3023" cy="2631"/>
          </a:xfrm>
        </p:grpSpPr>
        <p:sp>
          <p:nvSpPr>
            <p:cNvPr id="7172" name="AutoShape 5"/>
            <p:cNvSpPr>
              <a:spLocks noChangeArrowheads="1"/>
            </p:cNvSpPr>
            <p:nvPr/>
          </p:nvSpPr>
          <p:spPr bwMode="auto">
            <a:xfrm>
              <a:off x="1175" y="2191"/>
              <a:ext cx="3023" cy="409"/>
            </a:xfrm>
            <a:prstGeom prst="flowChartProcess">
              <a:avLst/>
            </a:prstGeom>
            <a:solidFill>
              <a:srgbClr val="FF3300"/>
            </a:solidFill>
            <a:ln w="28575" cap="sq">
              <a:solidFill>
                <a:srgbClr val="00CC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3600">
                  <a:solidFill>
                    <a:srgbClr val="FFFF00"/>
                  </a:solidFill>
                  <a:latin typeface="STHeiti Light" charset="-122"/>
                  <a:ea typeface="STHeiti Light" charset="-122"/>
                  <a:cs typeface="STHeiti Light" charset="-122"/>
                </a:rPr>
                <a:t>面向对象程序设计基础</a:t>
              </a:r>
            </a:p>
          </p:txBody>
        </p:sp>
        <p:sp>
          <p:nvSpPr>
            <p:cNvPr id="7173" name="AutoShape 6"/>
            <p:cNvSpPr>
              <a:spLocks noChangeArrowheads="1"/>
            </p:cNvSpPr>
            <p:nvPr/>
          </p:nvSpPr>
          <p:spPr bwMode="auto">
            <a:xfrm>
              <a:off x="1776" y="1104"/>
              <a:ext cx="1850" cy="412"/>
            </a:xfrm>
            <a:prstGeom prst="flowChartProcess">
              <a:avLst/>
            </a:prstGeom>
            <a:solidFill>
              <a:srgbClr val="0066CC"/>
            </a:solidFill>
            <a:ln w="12700" cap="sq">
              <a:solidFill>
                <a:srgbClr val="00CC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36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程序设计基础</a:t>
              </a:r>
            </a:p>
          </p:txBody>
        </p:sp>
        <p:sp>
          <p:nvSpPr>
            <p:cNvPr id="7174" name="Line 20"/>
            <p:cNvSpPr>
              <a:spLocks noChangeShapeType="1"/>
            </p:cNvSpPr>
            <p:nvPr/>
          </p:nvSpPr>
          <p:spPr bwMode="auto">
            <a:xfrm>
              <a:off x="2688" y="1536"/>
              <a:ext cx="0" cy="62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7175" name="AutoShape 14"/>
            <p:cNvSpPr>
              <a:spLocks noChangeArrowheads="1"/>
            </p:cNvSpPr>
            <p:nvPr/>
          </p:nvSpPr>
          <p:spPr bwMode="auto">
            <a:xfrm>
              <a:off x="1329" y="3323"/>
              <a:ext cx="1274" cy="412"/>
            </a:xfrm>
            <a:prstGeom prst="flowChartProcess">
              <a:avLst/>
            </a:prstGeom>
            <a:solidFill>
              <a:srgbClr val="0066CC"/>
            </a:solidFill>
            <a:ln w="12700" cap="sq">
              <a:solidFill>
                <a:srgbClr val="00CC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36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数据结构</a:t>
              </a:r>
            </a:p>
          </p:txBody>
        </p:sp>
        <p:sp>
          <p:nvSpPr>
            <p:cNvPr id="7176" name="Line 29"/>
            <p:cNvSpPr>
              <a:spLocks noChangeShapeType="1"/>
            </p:cNvSpPr>
            <p:nvPr/>
          </p:nvSpPr>
          <p:spPr bwMode="auto">
            <a:xfrm flipH="1">
              <a:off x="2009" y="2592"/>
              <a:ext cx="679" cy="707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7177" name="AutoShape 48"/>
            <p:cNvSpPr>
              <a:spLocks noChangeArrowheads="1"/>
            </p:cNvSpPr>
            <p:nvPr/>
          </p:nvSpPr>
          <p:spPr bwMode="auto">
            <a:xfrm>
              <a:off x="2916" y="3316"/>
              <a:ext cx="1274" cy="412"/>
            </a:xfrm>
            <a:prstGeom prst="flowChartProcess">
              <a:avLst/>
            </a:prstGeom>
            <a:solidFill>
              <a:srgbClr val="0066CC"/>
            </a:solidFill>
            <a:ln w="12700" cap="sq">
              <a:solidFill>
                <a:srgbClr val="00CC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36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软件工程</a:t>
              </a:r>
            </a:p>
          </p:txBody>
        </p:sp>
        <p:sp>
          <p:nvSpPr>
            <p:cNvPr id="7178" name="Line 50"/>
            <p:cNvSpPr>
              <a:spLocks noChangeShapeType="1"/>
            </p:cNvSpPr>
            <p:nvPr/>
          </p:nvSpPr>
          <p:spPr bwMode="auto">
            <a:xfrm>
              <a:off x="2688" y="2600"/>
              <a:ext cx="818" cy="699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TW" altLang="en-US"/>
              <a:t>课程目标</a:t>
            </a:r>
            <a:r>
              <a:rPr lang="en-US" altLang="zh-TW"/>
              <a:t>—</a:t>
            </a:r>
            <a:r>
              <a:rPr lang="zh-CN" altLang="en-US"/>
              <a:t>编写</a:t>
            </a:r>
            <a:r>
              <a:rPr lang="zh-TW" altLang="en-US"/>
              <a:t>更</a:t>
            </a:r>
            <a:r>
              <a:rPr lang="zh-CN" altLang="en-US"/>
              <a:t>好</a:t>
            </a:r>
            <a:r>
              <a:rPr lang="zh-TW" altLang="en-US"/>
              <a:t>的</a:t>
            </a:r>
            <a:r>
              <a:rPr lang="zh-CN" altLang="en-US"/>
              <a:t>软件</a:t>
            </a:r>
            <a:endParaRPr lang="en-US" altLang="zh-CN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1200251"/>
            <a:ext cx="8047806" cy="4749029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CN" altLang="en-US" dirty="0"/>
              <a:t>简单性</a:t>
            </a:r>
            <a:endParaRPr lang="en-US" altLang="zh-CN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dirty="0"/>
              <a:t>使程序短而容易管理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zh-CN" altLang="en-US" dirty="0"/>
              <a:t>清晰性</a:t>
            </a:r>
            <a:endParaRPr lang="en-US" altLang="zh-CN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dirty="0"/>
              <a:t>好的可读性；保证程序容易理解，无论是对人还是对机器</a:t>
            </a:r>
            <a:endParaRPr lang="en-US" altLang="zh-CN" dirty="0"/>
          </a:p>
          <a:p>
            <a:pPr eaLnBrk="1" hangingPunct="1">
              <a:lnSpc>
                <a:spcPct val="150000"/>
              </a:lnSpc>
            </a:pPr>
            <a:r>
              <a:rPr lang="zh-CN" altLang="en-US" dirty="0"/>
              <a:t>普遍性</a:t>
            </a:r>
            <a:endParaRPr lang="en-US" altLang="zh-CN" dirty="0"/>
          </a:p>
          <a:p>
            <a:pPr lvl="1" eaLnBrk="1" hangingPunct="1">
              <a:lnSpc>
                <a:spcPct val="150000"/>
              </a:lnSpc>
            </a:pPr>
            <a:r>
              <a:rPr lang="zh-CN" altLang="en-US" dirty="0"/>
              <a:t>程序在很广泛的情形下都能工作得很好，也容易做修改以适应新出现的情况</a:t>
            </a:r>
            <a:endParaRPr lang="en-US" altLang="zh-CN" dirty="0"/>
          </a:p>
        </p:txBody>
      </p:sp>
      <p:sp>
        <p:nvSpPr>
          <p:cNvPr id="29700" name="TextBox 1"/>
          <p:cNvSpPr txBox="1">
            <a:spLocks noChangeArrowheads="1"/>
          </p:cNvSpPr>
          <p:nvPr/>
        </p:nvSpPr>
        <p:spPr bwMode="auto">
          <a:xfrm>
            <a:off x="755576" y="6290156"/>
            <a:ext cx="6288901" cy="5232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如何使</a:t>
            </a:r>
            <a:r>
              <a:rPr lang="zh-CN" altLang="en-US" dirty="0"/>
              <a:t>自己的</a:t>
            </a:r>
            <a:r>
              <a:rPr lang="zh-TW" altLang="en-US" dirty="0"/>
              <a:t>程序满足上述三条原则？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066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 build="p"/>
      <p:bldP spid="2970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985" y="1165878"/>
            <a:ext cx="6922331" cy="56516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964488" cy="1325563"/>
          </a:xfrm>
        </p:spPr>
        <p:txBody>
          <a:bodyPr/>
          <a:lstStyle/>
          <a:p>
            <a:r>
              <a:rPr kumimoji="1" lang="zh-CN" altLang="en-US"/>
              <a:t>为什么选择 </a:t>
            </a:r>
            <a:r>
              <a:rPr kumimoji="1" lang="en-US" altLang="zh-CN"/>
              <a:t>C++</a:t>
            </a:r>
            <a:r>
              <a:rPr kumimoji="1" lang="zh-CN" altLang="en-US"/>
              <a:t> 语言？</a:t>
            </a:r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1645416" y="5733256"/>
            <a:ext cx="6408712" cy="504056"/>
          </a:xfrm>
          <a:prstGeom prst="rect">
            <a:avLst/>
          </a:prstGeom>
          <a:solidFill>
            <a:srgbClr val="FFFF00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defTabSz="914400" eaLnBrk="1" hangingPunct="1"/>
            <a:r>
              <a:rPr kumimoji="1" lang="en-US" altLang="zh-CN" sz="2800" dirty="0"/>
              <a:t>TIOBE</a:t>
            </a:r>
            <a:r>
              <a:rPr kumimoji="1" lang="zh-CN" altLang="en-US" sz="2800" dirty="0"/>
              <a:t>编程语言指数排行表 </a:t>
            </a:r>
            <a:r>
              <a:rPr kumimoji="1" lang="en-US" altLang="zh-CN" sz="2800" dirty="0"/>
              <a:t>TOP20</a:t>
            </a:r>
            <a:endParaRPr kumimoji="1"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971600" y="2258215"/>
            <a:ext cx="7416824" cy="2526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07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3"/>
          <p:cNvSpPr>
            <a:spLocks noChangeArrowheads="1"/>
          </p:cNvSpPr>
          <p:nvPr/>
        </p:nvSpPr>
        <p:spPr bwMode="auto">
          <a:xfrm>
            <a:off x="2774950" y="3309938"/>
            <a:ext cx="3887788" cy="2495550"/>
          </a:xfrm>
          <a:prstGeom prst="rect">
            <a:avLst/>
          </a:prstGeom>
          <a:noFill/>
          <a:ln w="12700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Times New Roman" panose="02020603050405020304" pitchFamily="18" charset="0"/>
              <a:ea typeface="仿宋_GB2312" pitchFamily="49" charset="-122"/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>
          <a:xfrm>
            <a:off x="239713" y="130175"/>
            <a:ext cx="7886700" cy="1325563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课程内容中的几个台阶</a:t>
            </a:r>
          </a:p>
        </p:txBody>
      </p:sp>
      <p:sp>
        <p:nvSpPr>
          <p:cNvPr id="9220" name="AutoShape 4" descr="Small grid"/>
          <p:cNvSpPr>
            <a:spLocks noChangeArrowheads="1"/>
          </p:cNvSpPr>
          <p:nvPr/>
        </p:nvSpPr>
        <p:spPr bwMode="auto">
          <a:xfrm>
            <a:off x="2620963" y="5867400"/>
            <a:ext cx="3846512" cy="781050"/>
          </a:xfrm>
          <a:prstGeom prst="cube">
            <a:avLst>
              <a:gd name="adj" fmla="val 250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12700" cap="sq">
            <a:solidFill>
              <a:srgbClr val="00336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altLang="zh-CN">
                <a:solidFill>
                  <a:srgbClr val="FF0000"/>
                </a:solidFill>
                <a:latin typeface="Impact" panose="020B0806030902050204" pitchFamily="34" charset="0"/>
                <a:ea typeface="黑体" panose="02010609060101010101" pitchFamily="49" charset="-122"/>
              </a:rPr>
              <a:t>C/C++</a:t>
            </a:r>
            <a:r>
              <a:rPr lang="zh-CN" altLang="en-US" sz="320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面向过程编程</a:t>
            </a:r>
          </a:p>
        </p:txBody>
      </p:sp>
      <p:sp>
        <p:nvSpPr>
          <p:cNvPr id="9221" name="AutoShape 6"/>
          <p:cNvSpPr>
            <a:spLocks noChangeArrowheads="1"/>
          </p:cNvSpPr>
          <p:nvPr/>
        </p:nvSpPr>
        <p:spPr bwMode="auto">
          <a:xfrm>
            <a:off x="2843213" y="4975225"/>
            <a:ext cx="2428875" cy="78105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9050" cap="sq">
            <a:solidFill>
              <a:srgbClr val="FF33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Wingdings" panose="05000000000000000000" pitchFamily="2" charset="2"/>
              </a:rPr>
              <a:t>类（对象）</a:t>
            </a:r>
            <a:endParaRPr lang="en-US" altLang="zh-CN" sz="3200" b="1">
              <a:solidFill>
                <a:schemeClr val="bg1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9222" name="AutoShape 7"/>
          <p:cNvSpPr>
            <a:spLocks noChangeArrowheads="1"/>
          </p:cNvSpPr>
          <p:nvPr/>
        </p:nvSpPr>
        <p:spPr bwMode="auto">
          <a:xfrm>
            <a:off x="3074988" y="4164013"/>
            <a:ext cx="2411412" cy="7620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9050" cap="sq">
            <a:solidFill>
              <a:srgbClr val="FF33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3200">
                <a:solidFill>
                  <a:schemeClr val="bg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继承和组合</a:t>
            </a:r>
          </a:p>
        </p:txBody>
      </p:sp>
      <p:sp>
        <p:nvSpPr>
          <p:cNvPr id="9223" name="AutoShape 8"/>
          <p:cNvSpPr>
            <a:spLocks noChangeArrowheads="1"/>
          </p:cNvSpPr>
          <p:nvPr/>
        </p:nvSpPr>
        <p:spPr bwMode="auto">
          <a:xfrm>
            <a:off x="3314700" y="3319463"/>
            <a:ext cx="2808288" cy="762000"/>
          </a:xfrm>
          <a:prstGeom prst="cube">
            <a:avLst>
              <a:gd name="adj" fmla="val 25000"/>
            </a:avLst>
          </a:prstGeom>
          <a:solidFill>
            <a:srgbClr val="00CC00"/>
          </a:solidFill>
          <a:ln w="19050" cap="sq">
            <a:solidFill>
              <a:srgbClr val="FFFF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32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虚函数</a:t>
            </a:r>
            <a:r>
              <a:rPr lang="zh-CN" altLang="en-US" sz="32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Wingdings" panose="05000000000000000000" pitchFamily="2" charset="2"/>
              </a:rPr>
              <a:t>多态</a:t>
            </a:r>
            <a:endParaRPr lang="zh-CN" altLang="en-US" sz="320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9224" name="AutoShape 9"/>
          <p:cNvSpPr>
            <a:spLocks noChangeArrowheads="1"/>
          </p:cNvSpPr>
          <p:nvPr/>
        </p:nvSpPr>
        <p:spPr bwMode="auto">
          <a:xfrm>
            <a:off x="3492500" y="2457450"/>
            <a:ext cx="3325813" cy="781050"/>
          </a:xfrm>
          <a:prstGeom prst="cube">
            <a:avLst>
              <a:gd name="adj" fmla="val 25000"/>
            </a:avLst>
          </a:prstGeom>
          <a:solidFill>
            <a:schemeClr val="folHlink"/>
          </a:solidFill>
          <a:ln w="19050" cap="sq">
            <a:solidFill>
              <a:srgbClr val="FFFF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32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模板</a:t>
            </a:r>
            <a:r>
              <a:rPr lang="zh-CN" altLang="en-US" sz="32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Wingdings" panose="05000000000000000000" pitchFamily="2" charset="2"/>
              </a:rPr>
              <a:t>泛型编程</a:t>
            </a:r>
            <a:endParaRPr lang="zh-CN" altLang="en-US" sz="3200">
              <a:solidFill>
                <a:srgbClr val="FFFFFF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9225" name="AutoShape 11"/>
          <p:cNvSpPr>
            <a:spLocks noChangeArrowheads="1"/>
          </p:cNvSpPr>
          <p:nvPr/>
        </p:nvSpPr>
        <p:spPr bwMode="auto">
          <a:xfrm>
            <a:off x="3708400" y="1639888"/>
            <a:ext cx="4760913" cy="762000"/>
          </a:xfrm>
          <a:prstGeom prst="cube">
            <a:avLst>
              <a:gd name="adj" fmla="val 25000"/>
            </a:avLst>
          </a:prstGeom>
          <a:solidFill>
            <a:srgbClr val="003366"/>
          </a:solidFill>
          <a:ln w="19050" cap="sq">
            <a:solidFill>
              <a:srgbClr val="FFFF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32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设计模式 </a:t>
            </a:r>
            <a:r>
              <a:rPr lang="en-US" altLang="zh-CN" sz="3200">
                <a:solidFill>
                  <a:srgbClr val="FFFFFF"/>
                </a:solidFill>
                <a:latin typeface="Impact" panose="020B0806030902050204" pitchFamily="34" charset="0"/>
                <a:ea typeface="黑体" panose="02010609060101010101" pitchFamily="49" charset="-122"/>
              </a:rPr>
              <a:t>Design Patterns</a:t>
            </a:r>
          </a:p>
        </p:txBody>
      </p:sp>
      <p:sp>
        <p:nvSpPr>
          <p:cNvPr id="9226" name="AutoShape 12"/>
          <p:cNvSpPr>
            <a:spLocks noChangeArrowheads="1"/>
          </p:cNvSpPr>
          <p:nvPr/>
        </p:nvSpPr>
        <p:spPr bwMode="auto">
          <a:xfrm rot="-3321166">
            <a:off x="-144462" y="5337175"/>
            <a:ext cx="2160588" cy="503237"/>
          </a:xfrm>
          <a:custGeom>
            <a:avLst/>
            <a:gdLst>
              <a:gd name="T0" fmla="*/ 162088212 w 21600"/>
              <a:gd name="T1" fmla="*/ 0 h 21600"/>
              <a:gd name="T2" fmla="*/ 0 w 21600"/>
              <a:gd name="T3" fmla="*/ 5862222 h 21600"/>
              <a:gd name="T4" fmla="*/ 162088212 w 21600"/>
              <a:gd name="T5" fmla="*/ 11724420 h 21600"/>
              <a:gd name="T6" fmla="*/ 216117616 w 21600"/>
              <a:gd name="T7" fmla="*/ 5862222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rgbClr val="CCFF33"/>
          </a:solidFill>
          <a:ln w="19050" cap="sq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9227" name="Text Box 14"/>
          <p:cNvSpPr txBox="1">
            <a:spLocks noChangeArrowheads="1"/>
          </p:cNvSpPr>
          <p:nvPr/>
        </p:nvSpPr>
        <p:spPr bwMode="auto">
          <a:xfrm>
            <a:off x="6818313" y="6021388"/>
            <a:ext cx="2336800" cy="525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cap="sq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en-US"/>
            </a:defPPr>
            <a:lvl1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  <a:defRPr sz="280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</a:lvl9pPr>
          </a:lstStyle>
          <a:p>
            <a:r>
              <a:rPr lang="zh-CN" altLang="en-US"/>
              <a:t>具体操作重用</a:t>
            </a:r>
          </a:p>
        </p:txBody>
      </p:sp>
      <p:sp>
        <p:nvSpPr>
          <p:cNvPr id="9228" name="Text Box 15"/>
          <p:cNvSpPr txBox="1">
            <a:spLocks noChangeArrowheads="1"/>
          </p:cNvSpPr>
          <p:nvPr/>
        </p:nvSpPr>
        <p:spPr bwMode="auto">
          <a:xfrm>
            <a:off x="601663" y="3933825"/>
            <a:ext cx="1978025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cap="sq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源代码重用</a:t>
            </a:r>
          </a:p>
        </p:txBody>
      </p:sp>
      <p:sp>
        <p:nvSpPr>
          <p:cNvPr id="9229" name="Text Box 16"/>
          <p:cNvSpPr txBox="1">
            <a:spLocks noChangeArrowheads="1"/>
          </p:cNvSpPr>
          <p:nvPr/>
        </p:nvSpPr>
        <p:spPr bwMode="auto">
          <a:xfrm>
            <a:off x="719138" y="1797050"/>
            <a:ext cx="2335212" cy="52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cap="sq" algn="ctr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解决方案重用</a:t>
            </a:r>
          </a:p>
        </p:txBody>
      </p:sp>
      <p:sp>
        <p:nvSpPr>
          <p:cNvPr id="9230" name="Line 18"/>
          <p:cNvSpPr>
            <a:spLocks noChangeShapeType="1"/>
          </p:cNvSpPr>
          <p:nvPr/>
        </p:nvSpPr>
        <p:spPr bwMode="auto">
          <a:xfrm flipV="1">
            <a:off x="2481876" y="3067050"/>
            <a:ext cx="832824" cy="927101"/>
          </a:xfrm>
          <a:prstGeom prst="line">
            <a:avLst/>
          </a:prstGeom>
          <a:noFill/>
          <a:ln w="44450" cap="sq">
            <a:solidFill>
              <a:srgbClr val="0066CC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9231" name="Line 19"/>
          <p:cNvSpPr>
            <a:spLocks noChangeShapeType="1"/>
          </p:cNvSpPr>
          <p:nvPr/>
        </p:nvSpPr>
        <p:spPr bwMode="auto">
          <a:xfrm>
            <a:off x="2484438" y="4219575"/>
            <a:ext cx="574675" cy="217488"/>
          </a:xfrm>
          <a:prstGeom prst="line">
            <a:avLst/>
          </a:prstGeom>
          <a:noFill/>
          <a:ln w="44450" cap="sq">
            <a:solidFill>
              <a:srgbClr val="0066CC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9232" name="Line 21"/>
          <p:cNvSpPr>
            <a:spLocks noChangeShapeType="1"/>
          </p:cNvSpPr>
          <p:nvPr/>
        </p:nvSpPr>
        <p:spPr bwMode="auto">
          <a:xfrm flipH="1" flipV="1">
            <a:off x="6443663" y="6308725"/>
            <a:ext cx="433387" cy="0"/>
          </a:xfrm>
          <a:prstGeom prst="line">
            <a:avLst/>
          </a:prstGeom>
          <a:noFill/>
          <a:ln w="44450" cap="sq">
            <a:solidFill>
              <a:srgbClr val="FF0000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9233" name="Line 22"/>
          <p:cNvSpPr>
            <a:spLocks noChangeShapeType="1"/>
          </p:cNvSpPr>
          <p:nvPr/>
        </p:nvSpPr>
        <p:spPr bwMode="auto">
          <a:xfrm>
            <a:off x="2989263" y="2097088"/>
            <a:ext cx="503237" cy="0"/>
          </a:xfrm>
          <a:prstGeom prst="line">
            <a:avLst/>
          </a:prstGeom>
          <a:noFill/>
          <a:ln w="57150" cap="sq">
            <a:solidFill>
              <a:srgbClr val="FF0000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zh-CN"/>
              <a:t>OOP</a:t>
            </a:r>
            <a:r>
              <a:rPr lang="zh-TW" altLang="en-US"/>
              <a:t>课程与</a:t>
            </a:r>
            <a:r>
              <a:rPr lang="en-US" altLang="zh-CN"/>
              <a:t>F</a:t>
            </a:r>
            <a:r>
              <a:rPr lang="en-US" altLang="zh-TW"/>
              <a:t>OP</a:t>
            </a:r>
            <a:r>
              <a:rPr lang="zh-TW" altLang="en-US"/>
              <a:t>课程的区别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772816"/>
            <a:ext cx="7200800" cy="4392612"/>
          </a:xfrm>
        </p:spPr>
        <p:txBody>
          <a:bodyPr/>
          <a:lstStyle/>
          <a:p>
            <a:r>
              <a:rPr lang="zh-TW" altLang="en-US"/>
              <a:t>程序设计基础（</a:t>
            </a:r>
            <a:r>
              <a:rPr lang="en-US" altLang="ja-JP"/>
              <a:t>FOP</a:t>
            </a:r>
            <a:r>
              <a:rPr lang="zh-TW" altLang="en-US"/>
              <a:t>）</a:t>
            </a:r>
            <a:endParaRPr lang="en-US" altLang="zh-TW"/>
          </a:p>
          <a:p>
            <a:pPr lvl="1"/>
            <a:r>
              <a:rPr lang="zh-TW" altLang="en-US"/>
              <a:t>数字化</a:t>
            </a:r>
            <a:endParaRPr lang="en-US" altLang="zh-TW"/>
          </a:p>
          <a:p>
            <a:pPr lvl="1"/>
            <a:r>
              <a:rPr lang="zh-TW" altLang="en-US"/>
              <a:t>可计算</a:t>
            </a:r>
            <a:endParaRPr lang="en-US" altLang="zh-TW"/>
          </a:p>
          <a:p>
            <a:pPr lvl="1">
              <a:buFont typeface="Wingdings" charset="2"/>
              <a:buChar char="è"/>
            </a:pPr>
            <a:r>
              <a:rPr lang="zh-TW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培养“计算思维”，</a:t>
            </a:r>
            <a:r>
              <a:rPr lang="zh-CN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通过</a:t>
            </a:r>
            <a:r>
              <a:rPr lang="zh-TW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计算解决复杂问题</a:t>
            </a:r>
            <a:endParaRPr lang="zh-CN" altLang="en-US">
              <a:solidFill>
                <a:srgbClr val="FF0000"/>
              </a:solidFill>
              <a:latin typeface="华文细黑" charset="-122"/>
              <a:ea typeface="华文细黑" charset="-122"/>
              <a:sym typeface="Wingdings" charset="2"/>
            </a:endParaRPr>
          </a:p>
          <a:p>
            <a:pPr lvl="1">
              <a:buFont typeface="Wingdings" charset="2"/>
              <a:buChar char="è"/>
            </a:pPr>
            <a:endParaRPr lang="en-US" altLang="zh-TW">
              <a:solidFill>
                <a:srgbClr val="FF0000"/>
              </a:solidFill>
              <a:latin typeface="华文细黑" charset="-122"/>
              <a:ea typeface="华文细黑" charset="-122"/>
              <a:sym typeface="Wingdings" charset="2"/>
            </a:endParaRPr>
          </a:p>
          <a:p>
            <a:r>
              <a:rPr lang="zh-TW" altLang="en-US">
                <a:sym typeface="Wingdings" charset="2"/>
              </a:rPr>
              <a:t>面向对象程序设计基础（</a:t>
            </a:r>
            <a:r>
              <a:rPr lang="en-US" altLang="zh-TW">
                <a:sym typeface="Wingdings" charset="2"/>
              </a:rPr>
              <a:t>OOP</a:t>
            </a:r>
            <a:r>
              <a:rPr lang="zh-TW" altLang="en-US">
                <a:sym typeface="Wingdings" charset="2"/>
              </a:rPr>
              <a:t>）</a:t>
            </a:r>
            <a:endParaRPr lang="en-US" altLang="zh-TW">
              <a:sym typeface="Wingdings" charset="2"/>
            </a:endParaRPr>
          </a:p>
          <a:p>
            <a:pPr lvl="1"/>
            <a:r>
              <a:rPr lang="zh-TW" altLang="en-US">
                <a:sym typeface="Wingdings" charset="2"/>
              </a:rPr>
              <a:t>人性化</a:t>
            </a:r>
            <a:endParaRPr lang="en-US" altLang="zh-TW">
              <a:sym typeface="Wingdings" charset="2"/>
            </a:endParaRPr>
          </a:p>
          <a:p>
            <a:pPr lvl="1"/>
            <a:r>
              <a:rPr lang="zh-TW" altLang="en-US">
                <a:sym typeface="Wingdings" charset="2"/>
              </a:rPr>
              <a:t>易认知</a:t>
            </a:r>
            <a:endParaRPr lang="en-US" altLang="zh-TW">
              <a:sym typeface="Wingdings" charset="2"/>
            </a:endParaRPr>
          </a:p>
          <a:p>
            <a:pPr lvl="1">
              <a:buFontTx/>
              <a:buNone/>
            </a:pPr>
            <a:r>
              <a:rPr lang="en-US" altLang="zh-TW">
                <a:sym typeface="Wingdings" charset="2"/>
              </a:rPr>
              <a:t> </a:t>
            </a:r>
            <a:r>
              <a:rPr lang="zh-TW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培养“抽象思维”，</a:t>
            </a:r>
            <a:r>
              <a:rPr lang="zh-CN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通过</a:t>
            </a:r>
            <a:r>
              <a:rPr lang="zh-TW" altLang="en-US">
                <a:solidFill>
                  <a:srgbClr val="FF0000"/>
                </a:solidFill>
                <a:latin typeface="华文细黑" charset="-122"/>
                <a:ea typeface="华文细黑" charset="-122"/>
                <a:sym typeface="Wingdings" charset="2"/>
              </a:rPr>
              <a:t>抽象认知复杂世界</a:t>
            </a:r>
            <a:endParaRPr lang="en-US" altLang="zh-TW">
              <a:solidFill>
                <a:srgbClr val="FF0000"/>
              </a:solidFill>
              <a:latin typeface="华文细黑" charset="-122"/>
              <a:ea typeface="华文细黑" charset="-122"/>
              <a:sym typeface="Wingdings" charset="2"/>
            </a:endParaRPr>
          </a:p>
        </p:txBody>
      </p:sp>
      <p:sp>
        <p:nvSpPr>
          <p:cNvPr id="33796" name="TextBox 3"/>
          <p:cNvSpPr txBox="1">
            <a:spLocks noChangeArrowheads="1"/>
          </p:cNvSpPr>
          <p:nvPr/>
        </p:nvSpPr>
        <p:spPr bwMode="auto">
          <a:xfrm>
            <a:off x="4118238" y="2204864"/>
            <a:ext cx="3865161" cy="5232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重点</a:t>
            </a:r>
            <a:r>
              <a:rPr lang="zh-CN" altLang="en-US"/>
              <a:t>解决</a:t>
            </a:r>
            <a:r>
              <a:rPr lang="zh-TW" altLang="en-US"/>
              <a:t> “怎么算”</a:t>
            </a:r>
            <a:r>
              <a:rPr lang="zh-CN" altLang="en-US"/>
              <a:t>？</a:t>
            </a:r>
            <a:endParaRPr lang="en-US" altLang="en-US"/>
          </a:p>
        </p:txBody>
      </p:sp>
      <p:sp>
        <p:nvSpPr>
          <p:cNvPr id="33797" name="TextBox 4"/>
          <p:cNvSpPr txBox="1">
            <a:spLocks noChangeArrowheads="1"/>
          </p:cNvSpPr>
          <p:nvPr/>
        </p:nvSpPr>
        <p:spPr bwMode="auto">
          <a:xfrm>
            <a:off x="4118238" y="4365104"/>
            <a:ext cx="3775393" cy="5232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pPr algn="l"/>
            <a:r>
              <a:rPr kumimoji="0" lang="zh-TW" altLang="en-US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rPr>
              <a:t>重点</a:t>
            </a:r>
            <a:r>
              <a:rPr kumimoji="0" lang="zh-CN" altLang="en-US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rPr>
              <a:t>解决</a:t>
            </a:r>
            <a:r>
              <a:rPr kumimoji="0" lang="zh-TW" altLang="en-US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rPr>
              <a:t>“怎么看”</a:t>
            </a:r>
            <a:r>
              <a:rPr kumimoji="0" lang="zh-CN" altLang="en-US" sz="2800" b="1">
                <a:solidFill>
                  <a:srgbClr val="003366"/>
                </a:solidFill>
                <a:latin typeface="STFangsong" charset="-122"/>
                <a:ea typeface="STFangsong" charset="-122"/>
                <a:cs typeface="STFangsong" charset="-122"/>
              </a:rPr>
              <a:t>？</a:t>
            </a:r>
            <a:endParaRPr kumimoji="0" lang="en-US" altLang="en-US" sz="2800" b="1">
              <a:solidFill>
                <a:srgbClr val="003366"/>
              </a:solidFill>
              <a:latin typeface="STFangsong" charset="-122"/>
              <a:ea typeface="STFangsong" charset="-122"/>
              <a:cs typeface="STFa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023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3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3796" grpId="0" animBg="1"/>
      <p:bldP spid="3379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OOP</a:t>
            </a:r>
            <a:r>
              <a:rPr lang="zh-TW" altLang="en-US"/>
              <a:t>是一种编程设计的</a:t>
            </a:r>
            <a:r>
              <a:rPr lang="zh-TW" altLang="en-US">
                <a:solidFill>
                  <a:srgbClr val="FF0000"/>
                </a:solidFill>
              </a:rPr>
              <a:t>方法论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0722" name="Content Placeholder 2"/>
          <p:cNvSpPr>
            <a:spLocks noGrp="1"/>
          </p:cNvSpPr>
          <p:nvPr>
            <p:ph idx="1"/>
          </p:nvPr>
        </p:nvSpPr>
        <p:spPr>
          <a:xfrm>
            <a:off x="971550" y="1700213"/>
            <a:ext cx="7772400" cy="1944687"/>
          </a:xfrm>
        </p:spPr>
        <p:txBody>
          <a:bodyPr/>
          <a:lstStyle/>
          <a:p>
            <a:r>
              <a:rPr lang="zh-TW" altLang="en-US"/>
              <a:t>如何直观分析问题？</a:t>
            </a:r>
            <a:endParaRPr lang="en-US" altLang="zh-TW"/>
          </a:p>
          <a:p>
            <a:r>
              <a:rPr lang="zh-TW" altLang="en-US"/>
              <a:t>如何快速实现算法？</a:t>
            </a:r>
            <a:endParaRPr lang="en-US" altLang="zh-TW"/>
          </a:p>
          <a:p>
            <a:r>
              <a:rPr lang="zh-TW" altLang="en-US"/>
              <a:t>如何方便修改代码？</a:t>
            </a:r>
            <a:endParaRPr lang="en-US" altLang="zh-TW"/>
          </a:p>
        </p:txBody>
      </p:sp>
      <p:sp>
        <p:nvSpPr>
          <p:cNvPr id="30723" name="TextBox 3"/>
          <p:cNvSpPr txBox="1">
            <a:spLocks noChangeArrowheads="1"/>
          </p:cNvSpPr>
          <p:nvPr/>
        </p:nvSpPr>
        <p:spPr bwMode="auto">
          <a:xfrm>
            <a:off x="5435600" y="3090863"/>
            <a:ext cx="3095625" cy="1113766"/>
          </a:xfrm>
          <a:prstGeom prst="rect">
            <a:avLst/>
          </a:prstGeom>
          <a:solidFill>
            <a:schemeClr val="accent2">
              <a:lumMod val="60000"/>
              <a:lumOff val="40000"/>
              <a:alpha val="79000"/>
            </a:schemeClr>
          </a:solidFill>
          <a:ln w="9525">
            <a:solidFill>
              <a:srgbClr val="00CC00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pPr>
              <a:lnSpc>
                <a:spcPct val="150000"/>
              </a:lnSpc>
            </a:pPr>
            <a:r>
              <a:rPr kumimoji="0" lang="zh-TW" altLang="en-US" sz="2400" b="1">
                <a:latin typeface="SimHei" charset="-122"/>
                <a:ea typeface="SimHei" charset="-122"/>
                <a:cs typeface="SimHei" charset="-122"/>
              </a:rPr>
              <a:t>高效实现程序，解决程序员的开发效率</a:t>
            </a:r>
            <a:endParaRPr kumimoji="0" lang="en-US" altLang="en-US" sz="2400" b="1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30724" name="TextBox 4"/>
          <p:cNvSpPr txBox="1">
            <a:spLocks noChangeArrowheads="1"/>
          </p:cNvSpPr>
          <p:nvPr/>
        </p:nvSpPr>
        <p:spPr bwMode="auto">
          <a:xfrm>
            <a:off x="1042988" y="5205413"/>
            <a:ext cx="3095625" cy="1113766"/>
          </a:xfrm>
          <a:prstGeom prst="rect">
            <a:avLst/>
          </a:prstGeom>
          <a:solidFill>
            <a:schemeClr val="accent2">
              <a:lumMod val="60000"/>
              <a:lumOff val="40000"/>
              <a:alpha val="79000"/>
            </a:schemeClr>
          </a:solidFill>
          <a:ln w="9525">
            <a:solidFill>
              <a:srgbClr val="00CC00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pPr>
              <a:lnSpc>
                <a:spcPct val="150000"/>
              </a:lnSpc>
            </a:pPr>
            <a:r>
              <a:rPr kumimoji="0" lang="zh-TW" altLang="en-US" sz="2400" b="1" dirty="0">
                <a:latin typeface="SimHei" charset="-122"/>
                <a:ea typeface="SimHei" charset="-122"/>
                <a:cs typeface="SimHei" charset="-122"/>
              </a:rPr>
              <a:t>实现高效程序，解决计算机的运行效率</a:t>
            </a:r>
            <a:endParaRPr kumimoji="0" lang="en-US" altLang="en-US" sz="2400" b="1" dirty="0">
              <a:latin typeface="SimHei" charset="-122"/>
              <a:ea typeface="SimHei" charset="-122"/>
              <a:cs typeface="SimHei" charset="-122"/>
            </a:endParaRPr>
          </a:p>
        </p:txBody>
      </p:sp>
      <p:cxnSp>
        <p:nvCxnSpPr>
          <p:cNvPr id="30725" name="Straight Arrow Connector 7"/>
          <p:cNvCxnSpPr>
            <a:cxnSpLocks noChangeShapeType="1"/>
          </p:cNvCxnSpPr>
          <p:nvPr/>
        </p:nvCxnSpPr>
        <p:spPr bwMode="auto">
          <a:xfrm flipV="1">
            <a:off x="4283075" y="4221163"/>
            <a:ext cx="1008063" cy="863600"/>
          </a:xfrm>
          <a:prstGeom prst="straightConnector1">
            <a:avLst/>
          </a:prstGeom>
          <a:noFill/>
          <a:ln w="76200" cap="sq">
            <a:solidFill>
              <a:schemeClr val="accent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726" name="TextBox 8"/>
          <p:cNvSpPr txBox="1">
            <a:spLocks noChangeArrowheads="1"/>
          </p:cNvSpPr>
          <p:nvPr/>
        </p:nvSpPr>
        <p:spPr bwMode="auto">
          <a:xfrm>
            <a:off x="4211638" y="5159375"/>
            <a:ext cx="6985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r>
              <a:rPr kumimoji="0" lang="en-US" altLang="zh-CN" b="1">
                <a:solidFill>
                  <a:srgbClr val="FF0000"/>
                </a:solidFill>
              </a:rPr>
              <a:t>FOP</a:t>
            </a:r>
          </a:p>
        </p:txBody>
      </p:sp>
      <p:sp>
        <p:nvSpPr>
          <p:cNvPr id="30727" name="TextBox 9"/>
          <p:cNvSpPr txBox="1">
            <a:spLocks noChangeArrowheads="1"/>
          </p:cNvSpPr>
          <p:nvPr/>
        </p:nvSpPr>
        <p:spPr bwMode="auto">
          <a:xfrm>
            <a:off x="5291138" y="4256088"/>
            <a:ext cx="7397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r>
              <a:rPr kumimoji="0" lang="en-US" altLang="zh-CN" b="1">
                <a:solidFill>
                  <a:srgbClr val="FF0000"/>
                </a:solidFill>
              </a:rPr>
              <a:t>OOP</a:t>
            </a:r>
          </a:p>
        </p:txBody>
      </p:sp>
    </p:spTree>
    <p:extLst>
      <p:ext uri="{BB962C8B-B14F-4D97-AF65-F5344CB8AC3E}">
        <p14:creationId xmlns:p14="http://schemas.microsoft.com/office/powerpoint/2010/main" val="164411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DFKai-SB" charset="0"/>
              </a:rPr>
              <a:t>人类的任何思维活动都是借助于他们所熟悉的某种</a:t>
            </a:r>
            <a:r>
              <a:rPr lang="zh-CN" altLang="en-US" u="sng" dirty="0">
                <a:solidFill>
                  <a:srgbClr val="C00000"/>
                </a:solidFill>
                <a:latin typeface="DFKai-SB" charset="0"/>
              </a:rPr>
              <a:t>自然语言</a:t>
            </a:r>
            <a:r>
              <a:rPr lang="zh-CN" altLang="en-US" dirty="0">
                <a:latin typeface="DFKai-SB" charset="0"/>
              </a:rPr>
              <a:t>进行的。</a:t>
            </a:r>
          </a:p>
          <a:p>
            <a:pPr>
              <a:lnSpc>
                <a:spcPct val="150000"/>
              </a:lnSpc>
              <a:buFontTx/>
              <a:buNone/>
            </a:pPr>
            <a:endParaRPr lang="en-US" altLang="en-US" dirty="0">
              <a:latin typeface="DFKai-SB" charset="0"/>
            </a:endParaRP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语言与思维</a:t>
            </a: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532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34963" y="5157192"/>
            <a:ext cx="8150225" cy="6477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34963" y="3933056"/>
            <a:ext cx="8150225" cy="6477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34963" y="2565400"/>
            <a:ext cx="8150225" cy="6477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语言与思维</a:t>
            </a: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en-US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535488" y="1657350"/>
            <a:ext cx="22225" cy="4435475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2771" name="TextBox 8"/>
          <p:cNvSpPr txBox="1">
            <a:spLocks noChangeArrowheads="1"/>
          </p:cNvSpPr>
          <p:nvPr/>
        </p:nvSpPr>
        <p:spPr bwMode="auto">
          <a:xfrm>
            <a:off x="334963" y="2565400"/>
            <a:ext cx="37623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r>
              <a:rPr kumimoji="0" lang="en-US" altLang="zh-CN" sz="3200" b="1"/>
              <a:t>C</a:t>
            </a:r>
            <a:r>
              <a:rPr kumimoji="0" lang="en-US" altLang="zh-TW" sz="3200" b="1"/>
              <a:t>++ </a:t>
            </a:r>
            <a:r>
              <a:rPr kumimoji="0" lang="zh-TW" altLang="en-US" sz="3200" b="1"/>
              <a:t> </a:t>
            </a:r>
            <a:r>
              <a:rPr kumimoji="0" lang="en-US" altLang="zh-TW" sz="3200" b="1"/>
              <a:t>/ </a:t>
            </a:r>
            <a:r>
              <a:rPr kumimoji="0" lang="en-US" altLang="zh-TW" sz="3200" b="1">
                <a:solidFill>
                  <a:srgbClr val="7030A0"/>
                </a:solidFill>
              </a:rPr>
              <a:t>Java </a:t>
            </a:r>
            <a:r>
              <a:rPr kumimoji="0" lang="en-US" altLang="zh-TW" sz="3200" b="1"/>
              <a:t>/ </a:t>
            </a:r>
            <a:r>
              <a:rPr kumimoji="0" lang="en-US" altLang="zh-TW" sz="3200" b="1">
                <a:solidFill>
                  <a:srgbClr val="FF0000"/>
                </a:solidFill>
              </a:rPr>
              <a:t>Python</a:t>
            </a:r>
            <a:endParaRPr kumimoji="0" lang="en-US" altLang="zh-CN" sz="3200" b="1">
              <a:solidFill>
                <a:srgbClr val="FF0000"/>
              </a:solidFill>
            </a:endParaRPr>
          </a:p>
        </p:txBody>
      </p:sp>
      <p:sp>
        <p:nvSpPr>
          <p:cNvPr id="32772" name="TextBox 9"/>
          <p:cNvSpPr txBox="1">
            <a:spLocks noChangeArrowheads="1"/>
          </p:cNvSpPr>
          <p:nvPr/>
        </p:nvSpPr>
        <p:spPr bwMode="auto">
          <a:xfrm>
            <a:off x="5003800" y="2589213"/>
            <a:ext cx="34813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pPr algn="l"/>
            <a:r>
              <a:rPr kumimoji="0" lang="zh-TW" altLang="en-US" sz="3200" b="1">
                <a:latin typeface="Heiti SC Light" charset="-122"/>
                <a:ea typeface="Heiti SC Light" charset="-122"/>
                <a:cs typeface="Heiti SC Light" charset="-122"/>
              </a:rPr>
              <a:t>面向对象程序设计</a:t>
            </a:r>
            <a:endParaRPr kumimoji="0" lang="en-US" altLang="en-US" sz="3200" b="1"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32773" name="TextBox 10"/>
          <p:cNvSpPr txBox="1">
            <a:spLocks noChangeArrowheads="1"/>
          </p:cNvSpPr>
          <p:nvPr/>
        </p:nvSpPr>
        <p:spPr bwMode="auto">
          <a:xfrm>
            <a:off x="3085585" y="3938017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3200" b="1">
                <a:latin typeface="Heiti SC Light" charset="-122"/>
                <a:ea typeface="Heiti SC Light" charset="-122"/>
                <a:cs typeface="Heiti SC Light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数学</a:t>
            </a:r>
            <a:endParaRPr lang="en-US" altLang="en-US"/>
          </a:p>
        </p:txBody>
      </p:sp>
      <p:sp>
        <p:nvSpPr>
          <p:cNvPr id="32774" name="TextBox 11"/>
          <p:cNvSpPr txBox="1">
            <a:spLocks noChangeArrowheads="1"/>
          </p:cNvSpPr>
          <p:nvPr/>
        </p:nvSpPr>
        <p:spPr bwMode="auto">
          <a:xfrm>
            <a:off x="5003800" y="3938017"/>
            <a:ext cx="59503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3200" b="1">
                <a:latin typeface="Heiti SC Light" charset="-122"/>
                <a:ea typeface="Heiti SC Light" charset="-122"/>
                <a:cs typeface="Heiti SC Light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？</a:t>
            </a:r>
            <a:endParaRPr lang="en-US" altLang="en-US"/>
          </a:p>
        </p:txBody>
      </p:sp>
      <p:sp>
        <p:nvSpPr>
          <p:cNvPr id="32775" name="TextBox 12"/>
          <p:cNvSpPr txBox="1">
            <a:spLocks noChangeArrowheads="1"/>
          </p:cNvSpPr>
          <p:nvPr/>
        </p:nvSpPr>
        <p:spPr bwMode="auto">
          <a:xfrm>
            <a:off x="3091935" y="5148263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3200" b="1">
                <a:latin typeface="Heiti SC Light" charset="-122"/>
                <a:ea typeface="Heiti SC Light" charset="-122"/>
                <a:cs typeface="Heiti SC Light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汉语</a:t>
            </a:r>
            <a:endParaRPr lang="en-US" altLang="en-US"/>
          </a:p>
        </p:txBody>
      </p:sp>
      <p:sp>
        <p:nvSpPr>
          <p:cNvPr id="32776" name="TextBox 13"/>
          <p:cNvSpPr txBox="1">
            <a:spLocks noChangeArrowheads="1"/>
          </p:cNvSpPr>
          <p:nvPr/>
        </p:nvSpPr>
        <p:spPr bwMode="auto">
          <a:xfrm>
            <a:off x="5003800" y="5148263"/>
            <a:ext cx="59503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>
              <a:defRPr kumimoji="0" sz="3200" b="1">
                <a:latin typeface="Heiti SC Light" charset="-122"/>
                <a:ea typeface="Heiti SC Light" charset="-122"/>
                <a:cs typeface="Heiti SC Light" charset="-122"/>
              </a:defRPr>
            </a:lvl1pPr>
            <a:lvl2pPr marL="742950" indent="-285750">
              <a:defRPr kumimoji="1" sz="2000"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latin typeface="Times New Roman" charset="0"/>
                <a:ea typeface="仿宋_GB2312" charset="0"/>
              </a:defRPr>
            </a:lvl9pPr>
          </a:lstStyle>
          <a:p>
            <a:r>
              <a:rPr lang="zh-TW" altLang="en-US"/>
              <a:t>？</a:t>
            </a:r>
            <a:endParaRPr lang="en-US" altLang="en-US"/>
          </a:p>
        </p:txBody>
      </p:sp>
      <p:sp>
        <p:nvSpPr>
          <p:cNvPr id="32777" name="Curved Down Arrow 14"/>
          <p:cNvSpPr>
            <a:spLocks noChangeArrowheads="1"/>
          </p:cNvSpPr>
          <p:nvPr/>
        </p:nvSpPr>
        <p:spPr bwMode="auto">
          <a:xfrm>
            <a:off x="3779838" y="2133600"/>
            <a:ext cx="1512887" cy="431800"/>
          </a:xfrm>
          <a:prstGeom prst="curvedDownArrow">
            <a:avLst>
              <a:gd name="adj1" fmla="val 25012"/>
              <a:gd name="adj2" fmla="val 50057"/>
              <a:gd name="adj3" fmla="val 25000"/>
            </a:avLst>
          </a:prstGeom>
          <a:solidFill>
            <a:srgbClr val="00B050"/>
          </a:solidFill>
          <a:ln w="28575" cap="sq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 wrap="none" lIns="90000" tIns="46800" rIns="90000" bIns="46800" anchor="ctr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endParaRPr kumimoji="0" lang="en-US" altLang="en-US"/>
          </a:p>
        </p:txBody>
      </p:sp>
      <p:sp>
        <p:nvSpPr>
          <p:cNvPr id="32778" name="Curved Down Arrow 15"/>
          <p:cNvSpPr>
            <a:spLocks noChangeArrowheads="1"/>
          </p:cNvSpPr>
          <p:nvPr/>
        </p:nvSpPr>
        <p:spPr bwMode="auto">
          <a:xfrm rot="10800000">
            <a:off x="3779838" y="3213100"/>
            <a:ext cx="1512887" cy="431800"/>
          </a:xfrm>
          <a:prstGeom prst="curvedDownArrow">
            <a:avLst>
              <a:gd name="adj1" fmla="val 25012"/>
              <a:gd name="adj2" fmla="val 50057"/>
              <a:gd name="adj3" fmla="val 25000"/>
            </a:avLst>
          </a:prstGeom>
          <a:solidFill>
            <a:srgbClr val="00B050"/>
          </a:solidFill>
          <a:ln w="28575" cap="sq">
            <a:solidFill>
              <a:schemeClr val="accent1"/>
            </a:solidFill>
            <a:round/>
            <a:headEnd/>
            <a:tailEnd type="triangle" w="med" len="med"/>
          </a:ln>
        </p:spPr>
        <p:txBody>
          <a:bodyPr wrap="none" lIns="90000" tIns="46800" rIns="90000" bIns="46800" anchor="ctr">
            <a:spAutoFit/>
          </a:bodyPr>
          <a:lstStyle>
            <a:lvl1pPr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1pPr>
            <a:lvl2pPr marL="742950" indent="-28575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2pPr>
            <a:lvl3pPr marL="11430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3pPr>
            <a:lvl4pPr marL="16002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charset="0"/>
                <a:ea typeface="仿宋_GB2312" charset="0"/>
              </a:defRPr>
            </a:lvl9pPr>
          </a:lstStyle>
          <a:p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402474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>
                <a:solidFill>
                  <a:srgbClr val="FF0000"/>
                </a:solidFill>
                <a:latin typeface="DFKai-SB" charset="0"/>
              </a:rPr>
              <a:t>面向对象方法强调的基本原则</a:t>
            </a:r>
            <a:endParaRPr lang="en-US" altLang="ja-JP">
              <a:latin typeface="DFKai-SB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>
                <a:latin typeface="DFKai-SB" charset="0"/>
              </a:rPr>
              <a:t>人类在认识世界的历史进程中所形成的普遍有效的思维方法，在软件开发中也应该是适用的。</a:t>
            </a:r>
          </a:p>
          <a:p>
            <a:pPr lvl="1">
              <a:lnSpc>
                <a:spcPct val="150000"/>
              </a:lnSpc>
            </a:pPr>
            <a:r>
              <a:rPr lang="zh-CN" altLang="en-US">
                <a:latin typeface="DFKai-SB" charset="0"/>
              </a:rPr>
              <a:t>人们在日常生活中习惯的思维方式和表达方式，也应在软件开发中尽量采用。</a:t>
            </a:r>
            <a:endParaRPr lang="en-US" altLang="ja-JP">
              <a:latin typeface="DFKai-SB" charset="0"/>
            </a:endParaRPr>
          </a:p>
          <a:p>
            <a:pPr>
              <a:lnSpc>
                <a:spcPct val="150000"/>
              </a:lnSpc>
              <a:buFontTx/>
              <a:buNone/>
            </a:pPr>
            <a:endParaRPr lang="en-US" altLang="en-US">
              <a:latin typeface="DFKai-SB" charset="0"/>
            </a:endParaRPr>
          </a:p>
        </p:txBody>
      </p:sp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语言与思维</a:t>
            </a:r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</a:t>
            </a: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4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640960" cy="1325563"/>
          </a:xfrm>
        </p:spPr>
        <p:txBody>
          <a:bodyPr/>
          <a:lstStyle/>
          <a:p>
            <a:r>
              <a:rPr lang="zh-CN" altLang="en-US"/>
              <a:t>语言与思维（</a:t>
            </a:r>
            <a:r>
              <a:rPr lang="en-US" altLang="zh-CN"/>
              <a:t>4</a:t>
            </a:r>
            <a:r>
              <a:rPr lang="zh-CN" altLang="en-US"/>
              <a:t>） </a:t>
            </a:r>
            <a:r>
              <a:rPr lang="zh-TW" altLang="en-US" sz="3200">
                <a:solidFill>
                  <a:srgbClr val="003366"/>
                </a:solidFill>
              </a:rPr>
              <a:t>什么是“对象”？</a:t>
            </a:r>
            <a:endParaRPr lang="en-US" altLang="en-US">
              <a:solidFill>
                <a:srgbClr val="003366"/>
              </a:solidFill>
            </a:endParaRP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>
          <a:xfrm>
            <a:off x="684213" y="1412776"/>
            <a:ext cx="7772400" cy="518457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TW" altLang="en-US" sz="2800" dirty="0"/>
              <a:t>例子（春联）：一元复始，万</a:t>
            </a:r>
            <a:r>
              <a:rPr lang="zh-TW" altLang="en-US" sz="2800" b="1" u="sng" dirty="0">
                <a:solidFill>
                  <a:srgbClr val="008000"/>
                </a:solidFill>
              </a:rPr>
              <a:t>象</a:t>
            </a:r>
            <a:r>
              <a:rPr lang="zh-TW" altLang="en-US" sz="2800" dirty="0"/>
              <a:t>更新。</a:t>
            </a:r>
            <a:endParaRPr lang="en-US" altLang="zh-CN" sz="2800" dirty="0"/>
          </a:p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rgbClr val="FF0000"/>
                </a:solidFill>
              </a:rPr>
              <a:t>对象是对现实世界中实际事物的一种抽象描述，它可以是有形的实体，也可以是无形的概念。</a:t>
            </a:r>
            <a:endParaRPr lang="en-US" altLang="ja-JP" sz="2800" b="1"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2800" dirty="0"/>
              <a:t>对象是构成世界的一个独立单位，它具有自己的静态特征和动态特征。</a:t>
            </a:r>
            <a:endParaRPr lang="en-US" altLang="zh-CN" sz="2800" dirty="0"/>
          </a:p>
          <a:p>
            <a:pPr lvl="1">
              <a:lnSpc>
                <a:spcPct val="120000"/>
              </a:lnSpc>
            </a:pPr>
            <a:r>
              <a:rPr lang="zh-CN" altLang="en-US" sz="2400" b="1" dirty="0"/>
              <a:t>静态特征</a:t>
            </a:r>
            <a:r>
              <a:rPr lang="zh-TW" altLang="en-US" sz="2400" dirty="0"/>
              <a:t>：</a:t>
            </a:r>
            <a:r>
              <a:rPr lang="zh-CN" altLang="en-US" sz="2400" dirty="0"/>
              <a:t>可以用某种数据来描述的特征</a:t>
            </a:r>
            <a:endParaRPr lang="en-US" altLang="zh-CN" sz="2400" dirty="0"/>
          </a:p>
          <a:p>
            <a:pPr lvl="1">
              <a:lnSpc>
                <a:spcPct val="120000"/>
              </a:lnSpc>
            </a:pPr>
            <a:r>
              <a:rPr lang="zh-CN" altLang="en-US" sz="2400" b="1" dirty="0"/>
              <a:t>动态特征</a:t>
            </a:r>
            <a:r>
              <a:rPr lang="zh-TW" altLang="en-US" sz="2400" dirty="0"/>
              <a:t>：</a:t>
            </a:r>
            <a:r>
              <a:rPr lang="zh-CN" altLang="en-US" sz="2400" dirty="0"/>
              <a:t>对象所表现的行为或所具有的功能</a:t>
            </a:r>
            <a:endParaRPr lang="en-US" altLang="ja-JP" sz="2400" dirty="0"/>
          </a:p>
          <a:p>
            <a:pPr>
              <a:lnSpc>
                <a:spcPct val="120000"/>
              </a:lnSpc>
            </a:pPr>
            <a:r>
              <a:rPr lang="zh-CN" altLang="en-US" sz="2800" dirty="0"/>
              <a:t>对象由一组属性和对这组属性进行操作的一组服务构成，是</a:t>
            </a:r>
            <a:r>
              <a:rPr lang="zh-CN" altLang="en-US" sz="2800" b="1" u="sng" dirty="0">
                <a:solidFill>
                  <a:srgbClr val="008000"/>
                </a:solidFill>
              </a:rPr>
              <a:t>属性和服务</a:t>
            </a:r>
            <a:r>
              <a:rPr lang="zh-CN" altLang="en-US" sz="2800" dirty="0"/>
              <a:t>的结合体。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6046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OOP</a:t>
            </a:r>
            <a:r>
              <a:rPr kumimoji="1" lang="zh-CN" altLang="en-US" dirty="0"/>
              <a:t>周二课微信群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339752" y="2708920"/>
            <a:ext cx="37753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800" b="1" dirty="0"/>
              <a:t>进群后请修改群昵称：</a:t>
            </a:r>
            <a:endParaRPr kumimoji="1" lang="en-US" altLang="zh-CN" sz="2800" b="1" dirty="0"/>
          </a:p>
          <a:p>
            <a:pPr algn="ctr"/>
            <a:endParaRPr kumimoji="1" lang="en-US" altLang="zh-CN" sz="2800" b="1" dirty="0"/>
          </a:p>
          <a:p>
            <a:pPr algn="ctr"/>
            <a:r>
              <a:rPr kumimoji="1" lang="zh-CN" altLang="en-US" sz="2800" b="1" dirty="0">
                <a:solidFill>
                  <a:srgbClr val="FF0000"/>
                </a:solidFill>
              </a:rPr>
              <a:t>姓名</a:t>
            </a:r>
            <a:r>
              <a:rPr kumimoji="1" lang="en-US" altLang="zh-CN" sz="2800" b="1" dirty="0">
                <a:solidFill>
                  <a:srgbClr val="FF0000"/>
                </a:solidFill>
              </a:rPr>
              <a:t>_</a:t>
            </a:r>
            <a:r>
              <a:rPr kumimoji="1" lang="zh-CN" altLang="en-US" sz="2800" b="1" dirty="0">
                <a:solidFill>
                  <a:srgbClr val="FF0000"/>
                </a:solidFill>
              </a:rPr>
              <a:t>班号</a:t>
            </a:r>
          </a:p>
        </p:txBody>
      </p:sp>
    </p:spTree>
    <p:extLst>
      <p:ext uri="{BB962C8B-B14F-4D97-AF65-F5344CB8AC3E}">
        <p14:creationId xmlns:p14="http://schemas.microsoft.com/office/powerpoint/2010/main" val="6419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496944" cy="1325563"/>
          </a:xfrm>
        </p:spPr>
        <p:txBody>
          <a:bodyPr/>
          <a:lstStyle/>
          <a:p>
            <a:r>
              <a:rPr lang="zh-CN" altLang="en-US" dirty="0"/>
              <a:t>语言与思维（</a:t>
            </a:r>
            <a:r>
              <a:rPr lang="en-US" altLang="zh-CN" dirty="0"/>
              <a:t>5</a:t>
            </a:r>
            <a:r>
              <a:rPr lang="zh-CN" altLang="en-US" dirty="0"/>
              <a:t>） </a:t>
            </a:r>
            <a:r>
              <a:rPr lang="zh-TW" altLang="en-US" sz="3200" dirty="0">
                <a:solidFill>
                  <a:srgbClr val="003366"/>
                </a:solidFill>
              </a:rPr>
              <a:t>什么是“抽象”？</a:t>
            </a:r>
            <a:endParaRPr lang="en-US" altLang="en-US" dirty="0">
              <a:solidFill>
                <a:srgbClr val="003366"/>
              </a:solidFill>
            </a:endParaRP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>
          <a:xfrm>
            <a:off x="683568" y="1442195"/>
            <a:ext cx="7772400" cy="493913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从许多事物中舍弃个别的、非本质性的特征，抽取共同的、本质性的特征，就叫做抽象。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抽象</a:t>
            </a:r>
            <a:r>
              <a:rPr lang="zh-TW" altLang="en-US" dirty="0"/>
              <a:t>是形成概念的必要手段</a:t>
            </a:r>
            <a:r>
              <a:rPr lang="zh-CN" altLang="en-US" dirty="0"/>
              <a:t>：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过程抽象</a:t>
            </a:r>
            <a:r>
              <a:rPr lang="zh-TW" altLang="en-US" dirty="0"/>
              <a:t>：</a:t>
            </a:r>
            <a:r>
              <a:rPr lang="zh-CN" altLang="en-US" dirty="0"/>
              <a:t>任何一个完成确定功能的操作序列，其使用者都可以把它看作一个单一的实体。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TW" altLang="en-US" b="1" dirty="0">
                <a:solidFill>
                  <a:srgbClr val="FF0000"/>
                </a:solidFill>
              </a:rPr>
              <a:t>数据抽象</a:t>
            </a:r>
            <a:r>
              <a:rPr lang="zh-TW" altLang="en-US" dirty="0"/>
              <a:t>：</a:t>
            </a:r>
            <a:r>
              <a:rPr lang="zh-CN" altLang="en-US" dirty="0"/>
              <a:t>根据施加于数据上的操作来定义数据类型，并限定数据的值只能由这些操作来修改和观察。</a:t>
            </a:r>
            <a:endParaRPr lang="en-US" altLang="ja-JP" dirty="0"/>
          </a:p>
          <a:p>
            <a:pPr lvl="1">
              <a:lnSpc>
                <a:spcPct val="1500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64667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42" y="2060848"/>
            <a:ext cx="8848725" cy="151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99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6387" name="Title 1"/>
          <p:cNvSpPr>
            <a:spLocks noGrp="1"/>
          </p:cNvSpPr>
          <p:nvPr>
            <p:ph type="title"/>
          </p:nvPr>
        </p:nvSpPr>
        <p:spPr>
          <a:xfrm>
            <a:off x="198438" y="103981"/>
            <a:ext cx="8458200" cy="1462088"/>
          </a:xfrm>
        </p:spPr>
        <p:txBody>
          <a:bodyPr/>
          <a:lstStyle/>
          <a:p>
            <a:r>
              <a:rPr kumimoji="0" lang="zh-CN" altLang="en-US" dirty="0">
                <a:solidFill>
                  <a:srgbClr val="003366"/>
                </a:solidFill>
              </a:rPr>
              <a:t>举例：数据到底是什么？</a:t>
            </a:r>
            <a:r>
              <a:rPr kumimoji="0" lang="en-US" altLang="zh-CN" dirty="0">
                <a:solidFill>
                  <a:srgbClr val="003366"/>
                </a:solidFill>
              </a:rPr>
              <a:t/>
            </a:r>
            <a:br>
              <a:rPr kumimoji="0" lang="en-US" altLang="zh-CN" dirty="0">
                <a:solidFill>
                  <a:srgbClr val="003366"/>
                </a:solidFill>
              </a:rPr>
            </a:br>
            <a:r>
              <a:rPr kumimoji="0" lang="en-US" altLang="zh-CN" dirty="0">
                <a:solidFill>
                  <a:srgbClr val="003366"/>
                </a:solidFill>
              </a:rPr>
              <a:t>      </a:t>
            </a:r>
            <a:r>
              <a:rPr kumimoji="0" lang="en-US" altLang="zh-CN" sz="3600" dirty="0">
                <a:solidFill>
                  <a:srgbClr val="003366"/>
                </a:solidFill>
              </a:rPr>
              <a:t>—— </a:t>
            </a:r>
            <a:r>
              <a:rPr kumimoji="0" lang="zh-CN" altLang="en-US" sz="3600" dirty="0">
                <a:solidFill>
                  <a:srgbClr val="003366"/>
                </a:solidFill>
              </a:rPr>
              <a:t>数学家怎么说</a:t>
            </a:r>
            <a:r>
              <a:rPr kumimoji="0" lang="en-US" altLang="zh-CN" sz="3600" dirty="0">
                <a:solidFill>
                  <a:srgbClr val="003366"/>
                </a:solidFill>
              </a:rPr>
              <a:t>(1)…</a:t>
            </a:r>
            <a:endParaRPr kumimoji="0" lang="en-US" altLang="zh-CN" dirty="0">
              <a:solidFill>
                <a:srgbClr val="003366"/>
              </a:solidFill>
            </a:endParaRPr>
          </a:p>
        </p:txBody>
      </p:sp>
      <p:sp>
        <p:nvSpPr>
          <p:cNvPr id="16388" name="TextBox 5"/>
          <p:cNvSpPr txBox="1">
            <a:spLocks noChangeArrowheads="1"/>
          </p:cNvSpPr>
          <p:nvPr/>
        </p:nvSpPr>
        <p:spPr bwMode="auto">
          <a:xfrm>
            <a:off x="169342" y="3843611"/>
            <a:ext cx="8766175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1pPr>
            <a:lvl2pPr marL="742950" indent="-28575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2pPr>
            <a:lvl3pPr marL="11430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3pPr>
            <a:lvl4pPr marL="16002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4pPr>
            <a:lvl5pPr marL="20574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9pPr>
          </a:lstStyle>
          <a:p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在数学上，“数据”不仅有值，而且限定了在值上的操作规范（约束）和性质。</a:t>
            </a:r>
            <a:endParaRPr kumimoji="0" lang="en-US" altLang="zh-CN" sz="28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程序设计语言中的“类型”的概念与此相似，如：</a:t>
            </a:r>
            <a:endParaRPr kumimoji="0" lang="en-US" altLang="zh-CN" sz="28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“整数相除得整数”</a:t>
            </a:r>
            <a:r>
              <a:rPr kumimoji="0" lang="en-US" altLang="zh-CN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 </a:t>
            </a:r>
            <a:r>
              <a:rPr kumimoji="0"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3/4=0 </a:t>
            </a:r>
            <a:r>
              <a:rPr kumimoji="0"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；</a:t>
            </a:r>
            <a:endParaRPr kumimoji="0" lang="en-US" altLang="zh-CN" sz="28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“浮点数相除得浮点数”：</a:t>
            </a:r>
            <a:r>
              <a:rPr kumimoji="0"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3.2/4.0=0.8</a:t>
            </a:r>
            <a:r>
              <a:rPr kumimoji="0" lang="zh-CN" altLang="en-US" sz="2800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  <a:endParaRPr kumimoji="0" lang="en-US" altLang="zh-CN" sz="2800" b="1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5978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628800"/>
            <a:ext cx="8789988" cy="517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99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98755" y="101392"/>
            <a:ext cx="8458200" cy="1462088"/>
          </a:xfrm>
        </p:spPr>
        <p:txBody>
          <a:bodyPr/>
          <a:lstStyle/>
          <a:p>
            <a:r>
              <a:rPr kumimoji="0" lang="zh-CN" altLang="en-US" dirty="0">
                <a:solidFill>
                  <a:srgbClr val="003366"/>
                </a:solidFill>
              </a:rPr>
              <a:t>举例：数据到底是什么？</a:t>
            </a:r>
            <a:r>
              <a:rPr kumimoji="0" lang="en-US" altLang="zh-CN" dirty="0">
                <a:solidFill>
                  <a:srgbClr val="003366"/>
                </a:solidFill>
              </a:rPr>
              <a:t/>
            </a:r>
            <a:br>
              <a:rPr kumimoji="0" lang="en-US" altLang="zh-CN" dirty="0">
                <a:solidFill>
                  <a:srgbClr val="003366"/>
                </a:solidFill>
              </a:rPr>
            </a:br>
            <a:r>
              <a:rPr kumimoji="0" lang="en-US" altLang="zh-CN" dirty="0">
                <a:solidFill>
                  <a:srgbClr val="003366"/>
                </a:solidFill>
              </a:rPr>
              <a:t>      </a:t>
            </a:r>
            <a:r>
              <a:rPr kumimoji="0" lang="en-US" altLang="zh-CN" sz="3600" dirty="0">
                <a:solidFill>
                  <a:srgbClr val="003366"/>
                </a:solidFill>
              </a:rPr>
              <a:t>—— </a:t>
            </a:r>
            <a:r>
              <a:rPr kumimoji="0" lang="zh-CN" altLang="en-US" sz="3600" dirty="0">
                <a:solidFill>
                  <a:srgbClr val="003366"/>
                </a:solidFill>
              </a:rPr>
              <a:t>数学家怎么说</a:t>
            </a:r>
            <a:r>
              <a:rPr kumimoji="0" lang="en-US" altLang="zh-CN" sz="3600" dirty="0">
                <a:solidFill>
                  <a:srgbClr val="003366"/>
                </a:solidFill>
              </a:rPr>
              <a:t>(2)…</a:t>
            </a:r>
            <a:endParaRPr kumimoji="0" lang="en-US" altLang="zh-CN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63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xfrm>
            <a:off x="194752" y="162352"/>
            <a:ext cx="7886700" cy="1325563"/>
          </a:xfrm>
        </p:spPr>
        <p:txBody>
          <a:bodyPr/>
          <a:lstStyle/>
          <a:p>
            <a:r>
              <a:rPr kumimoji="0" lang="zh-CN" altLang="en-US" dirty="0">
                <a:solidFill>
                  <a:srgbClr val="003366"/>
                </a:solidFill>
              </a:rPr>
              <a:t>举例：数据到底是什么？</a:t>
            </a:r>
            <a:r>
              <a:rPr kumimoji="0" lang="en-US" altLang="zh-CN" dirty="0">
                <a:solidFill>
                  <a:srgbClr val="003366"/>
                </a:solidFill>
              </a:rPr>
              <a:t/>
            </a:r>
            <a:br>
              <a:rPr kumimoji="0" lang="en-US" altLang="zh-CN" dirty="0">
                <a:solidFill>
                  <a:srgbClr val="003366"/>
                </a:solidFill>
              </a:rPr>
            </a:br>
            <a:r>
              <a:rPr kumimoji="0" lang="en-US" altLang="zh-CN" dirty="0">
                <a:solidFill>
                  <a:srgbClr val="003366"/>
                </a:solidFill>
              </a:rPr>
              <a:t>      </a:t>
            </a:r>
            <a:r>
              <a:rPr kumimoji="0" lang="en-US" altLang="zh-CN" sz="3600" dirty="0">
                <a:solidFill>
                  <a:srgbClr val="003366"/>
                </a:solidFill>
              </a:rPr>
              <a:t>—— </a:t>
            </a:r>
            <a:r>
              <a:rPr kumimoji="0" lang="zh-CN" altLang="en-US" sz="3600" dirty="0">
                <a:solidFill>
                  <a:srgbClr val="003366"/>
                </a:solidFill>
              </a:rPr>
              <a:t>程序员怎么说</a:t>
            </a:r>
            <a:r>
              <a:rPr kumimoji="0" lang="en-US" altLang="zh-CN" sz="3600" dirty="0">
                <a:solidFill>
                  <a:srgbClr val="003366"/>
                </a:solidFill>
              </a:rPr>
              <a:t>…</a:t>
            </a:r>
            <a:endParaRPr kumimoji="0" lang="en-US" altLang="zh-CN" dirty="0">
              <a:solidFill>
                <a:srgbClr val="003366"/>
              </a:solidFill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628775"/>
            <a:ext cx="8866188" cy="424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99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8435" name="TextBox 1"/>
          <p:cNvSpPr txBox="1">
            <a:spLocks noChangeArrowheads="1"/>
          </p:cNvSpPr>
          <p:nvPr/>
        </p:nvSpPr>
        <p:spPr bwMode="auto">
          <a:xfrm>
            <a:off x="-11554" y="6013023"/>
            <a:ext cx="9336082" cy="646331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1pPr>
            <a:lvl2pPr marL="742950" indent="-28575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2pPr>
            <a:lvl3pPr marL="11430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3pPr>
            <a:lvl4pPr marL="16002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4pPr>
            <a:lvl5pPr marL="2057400" indent="-228600"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rgbClr val="FFFF00"/>
                </a:solidFill>
                <a:latin typeface="Courier New" charset="0"/>
                <a:ea typeface="方正姚体" charset="0"/>
              </a:defRPr>
            </a:lvl9pPr>
          </a:lstStyle>
          <a:p>
            <a:r>
              <a:rPr kumimoji="0" lang="zh-CN" altLang="en-US" sz="3600" dirty="0">
                <a:solidFill>
                  <a:srgbClr val="0066CC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Heiti SC Light" charset="-122"/>
              </a:rPr>
              <a:t>类型 ＝ 数据的存储与表示 </a:t>
            </a:r>
            <a:r>
              <a:rPr kumimoji="0" lang="en-US" altLang="zh-CN" sz="3600" dirty="0">
                <a:solidFill>
                  <a:srgbClr val="0066CC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Heiti SC Light" charset="-122"/>
              </a:rPr>
              <a:t>+ </a:t>
            </a:r>
            <a:r>
              <a:rPr kumimoji="0" lang="zh-CN" altLang="en-US" sz="3600" dirty="0">
                <a:solidFill>
                  <a:srgbClr val="0066CC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Heiti SC Light" charset="-122"/>
              </a:rPr>
              <a:t>数据支持的操作</a:t>
            </a:r>
            <a:endParaRPr kumimoji="0" lang="en-US" altLang="zh-CN" sz="3600" dirty="0">
              <a:solidFill>
                <a:srgbClr val="0066CC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0834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87313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学习方法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692275" y="1412875"/>
            <a:ext cx="6119813" cy="5184775"/>
          </a:xfrm>
        </p:spPr>
        <p:txBody>
          <a:bodyPr rtlCol="0"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多</a:t>
            </a:r>
            <a:r>
              <a:rPr lang="zh-CN" altLang="en-US" b="1" dirty="0">
                <a:solidFill>
                  <a:schemeClr val="tx1"/>
                </a:solidFill>
              </a:rPr>
              <a:t>看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相关书籍、网站等</a:t>
            </a:r>
          </a:p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多</a:t>
            </a:r>
            <a:r>
              <a:rPr lang="zh-CN" altLang="en-US" b="1" dirty="0">
                <a:solidFill>
                  <a:schemeClr val="tx1"/>
                </a:solidFill>
              </a:rPr>
              <a:t>想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思考和理解高层的抽象方法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思考和理解底层的运行机制</a:t>
            </a:r>
          </a:p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多练</a:t>
            </a:r>
            <a:endParaRPr lang="zh-CN" altLang="en-US" b="1" dirty="0">
              <a:solidFill>
                <a:schemeClr val="tx1"/>
              </a:solidFill>
            </a:endParaRP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练习：自己给自己出题目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疑问：验证自己的理解</a:t>
            </a:r>
          </a:p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多</a:t>
            </a:r>
            <a:r>
              <a:rPr lang="zh-CN" altLang="en-US" b="1" dirty="0">
                <a:solidFill>
                  <a:schemeClr val="tx1"/>
                </a:solidFill>
              </a:rPr>
              <a:t>问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问题：试过后还理解不了的</a:t>
            </a:r>
          </a:p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多</a:t>
            </a:r>
            <a:r>
              <a:rPr lang="zh-CN" altLang="en-US" b="1" dirty="0">
                <a:solidFill>
                  <a:schemeClr val="tx1"/>
                </a:solidFill>
              </a:rPr>
              <a:t>记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zh-CN" altLang="en-US" dirty="0"/>
              <a:t>规纳和整理</a:t>
            </a:r>
            <a:r>
              <a:rPr lang="en-US" altLang="zh-CN" dirty="0"/>
              <a:t>(</a:t>
            </a:r>
            <a:r>
              <a:rPr lang="zh-CN" altLang="en-US" dirty="0"/>
              <a:t>而不是纯记忆</a:t>
            </a:r>
            <a:r>
              <a:rPr lang="en-US" altLang="zh-CN" dirty="0"/>
              <a:t>)</a:t>
            </a:r>
            <a:r>
              <a:rPr lang="zh-CN" altLang="en-US" dirty="0"/>
              <a:t>自己所得</a:t>
            </a:r>
          </a:p>
        </p:txBody>
      </p:sp>
      <p:sp>
        <p:nvSpPr>
          <p:cNvPr id="12292" name="AutoShape 4"/>
          <p:cNvSpPr>
            <a:spLocks noChangeArrowheads="1"/>
          </p:cNvSpPr>
          <p:nvPr/>
        </p:nvSpPr>
        <p:spPr bwMode="auto">
          <a:xfrm rot="1325653">
            <a:off x="6711950" y="3054350"/>
            <a:ext cx="1436688" cy="1387475"/>
          </a:xfrm>
          <a:custGeom>
            <a:avLst/>
            <a:gdLst>
              <a:gd name="T0" fmla="*/ 1942123 w 21600"/>
              <a:gd name="T1" fmla="*/ 31977509 h 21600"/>
              <a:gd name="T2" fmla="*/ 83476894 w 21600"/>
              <a:gd name="T3" fmla="*/ 67623155 h 21600"/>
              <a:gd name="T4" fmla="*/ 10299124 w 21600"/>
              <a:gd name="T5" fmla="*/ 34271660 h 21600"/>
              <a:gd name="T6" fmla="*/ 107468386 w 21600"/>
              <a:gd name="T7" fmla="*/ 42713675 h 21600"/>
              <a:gd name="T8" fmla="*/ 91718827 w 21600"/>
              <a:gd name="T9" fmla="*/ 58413597 h 21600"/>
              <a:gd name="T10" fmla="*/ 74885433 w 21600"/>
              <a:gd name="T11" fmla="*/ 43720493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3163 w 21600"/>
              <a:gd name="T19" fmla="*/ 3163 h 21600"/>
              <a:gd name="T20" fmla="*/ 18437 w 21600"/>
              <a:gd name="T21" fmla="*/ 18437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19626" y="10507"/>
                </a:moveTo>
                <a:cubicBezTo>
                  <a:pt x="19468" y="5746"/>
                  <a:pt x="15563" y="1969"/>
                  <a:pt x="10800" y="1969"/>
                </a:cubicBezTo>
                <a:cubicBezTo>
                  <a:pt x="5922" y="1969"/>
                  <a:pt x="1969" y="5922"/>
                  <a:pt x="1969" y="10800"/>
                </a:cubicBezTo>
                <a:cubicBezTo>
                  <a:pt x="1969" y="15677"/>
                  <a:pt x="5922" y="19631"/>
                  <a:pt x="10800" y="19631"/>
                </a:cubicBezTo>
                <a:cubicBezTo>
                  <a:pt x="13697" y="19630"/>
                  <a:pt x="16409" y="18210"/>
                  <a:pt x="18059" y="15828"/>
                </a:cubicBezTo>
                <a:lnTo>
                  <a:pt x="19678" y="16949"/>
                </a:lnTo>
                <a:cubicBezTo>
                  <a:pt x="17660" y="19862"/>
                  <a:pt x="14343" y="21599"/>
                  <a:pt x="10800" y="21599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625" y="0"/>
                  <a:pt x="21400" y="4619"/>
                  <a:pt x="21594" y="10441"/>
                </a:cubicBezTo>
                <a:lnTo>
                  <a:pt x="24292" y="10352"/>
                </a:lnTo>
                <a:lnTo>
                  <a:pt x="20732" y="14157"/>
                </a:lnTo>
                <a:lnTo>
                  <a:pt x="16927" y="10596"/>
                </a:lnTo>
                <a:lnTo>
                  <a:pt x="19626" y="10507"/>
                </a:lnTo>
                <a:close/>
              </a:path>
            </a:pathLst>
          </a:custGeom>
          <a:solidFill>
            <a:srgbClr val="008000"/>
          </a:solidFill>
          <a:ln w="28575" cap="sq" algn="ctr">
            <a:solidFill>
              <a:srgbClr val="008000"/>
            </a:solidFill>
            <a:miter lim="800000"/>
            <a:headEnd/>
            <a:tailEnd/>
          </a:ln>
          <a:effectLst/>
          <a:extLst/>
        </p:spPr>
        <p:txBody>
          <a:bodyPr lIns="90000" tIns="46800" rIns="90000" bIns="46800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03200" y="198438"/>
            <a:ext cx="7886700" cy="1325562"/>
          </a:xfrm>
        </p:spPr>
        <p:txBody>
          <a:bodyPr/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考核要求</a:t>
            </a:r>
          </a:p>
        </p:txBody>
      </p:sp>
      <p:sp>
        <p:nvSpPr>
          <p:cNvPr id="5123" name="文本框 1"/>
          <p:cNvSpPr txBox="1">
            <a:spLocks noChangeArrowheads="1"/>
          </p:cNvSpPr>
          <p:nvPr/>
        </p:nvSpPr>
        <p:spPr bwMode="auto">
          <a:xfrm>
            <a:off x="1476375" y="1341438"/>
            <a:ext cx="6183809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0066CC"/>
                </a:solidFill>
              </a:rPr>
              <a:t>平时作业练习 约</a:t>
            </a:r>
            <a:r>
              <a:rPr lang="en-US" altLang="zh-CN" b="1" dirty="0">
                <a:solidFill>
                  <a:srgbClr val="0066CC"/>
                </a:solidFill>
              </a:rPr>
              <a:t>4</a:t>
            </a:r>
            <a:r>
              <a:rPr lang="zh-CN" altLang="en-US" b="1" dirty="0">
                <a:solidFill>
                  <a:srgbClr val="0066CC"/>
                </a:solidFill>
              </a:rPr>
              <a:t>次  </a:t>
            </a:r>
            <a:r>
              <a:rPr lang="en-US" altLang="zh-CN" b="1" dirty="0">
                <a:solidFill>
                  <a:srgbClr val="0066CC"/>
                </a:solidFill>
              </a:rPr>
              <a:t>30%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网络学堂发布</a:t>
            </a:r>
            <a:r>
              <a:rPr lang="zh-CN" altLang="en-US"/>
              <a:t>，</a:t>
            </a:r>
            <a:r>
              <a:rPr lang="en-US" altLang="zh-CN"/>
              <a:t> </a:t>
            </a:r>
            <a:r>
              <a:rPr lang="en-US" altLang="zh-CN" smtClean="0"/>
              <a:t>UOJ</a:t>
            </a:r>
            <a:r>
              <a:rPr lang="zh-CN" altLang="en-US" smtClean="0"/>
              <a:t> </a:t>
            </a:r>
            <a:r>
              <a:rPr lang="zh-CN" altLang="en-US" dirty="0"/>
              <a:t>平台上提交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自动评测得分 </a:t>
            </a:r>
            <a:r>
              <a:rPr lang="en-US" altLang="zh-CN" dirty="0"/>
              <a:t>+ </a:t>
            </a:r>
            <a:r>
              <a:rPr lang="zh-CN" altLang="en-US" dirty="0"/>
              <a:t>助教评阅</a:t>
            </a:r>
            <a:endParaRPr lang="en-US" altLang="zh-CN" dirty="0"/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strike="sngStrike" dirty="0">
                <a:solidFill>
                  <a:srgbClr val="0066CC"/>
                </a:solidFill>
              </a:rPr>
              <a:t>期中考试  </a:t>
            </a:r>
            <a:r>
              <a:rPr lang="en-US" altLang="zh-CN" b="1" strike="sngStrike" dirty="0">
                <a:solidFill>
                  <a:srgbClr val="0066CC"/>
                </a:solidFill>
              </a:rPr>
              <a:t>20%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trike="sngStrike" dirty="0"/>
              <a:t>语法知识，闭卷，选择题</a:t>
            </a: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0066CC"/>
                </a:solidFill>
              </a:rPr>
              <a:t>期末考试 机试 </a:t>
            </a:r>
            <a:r>
              <a:rPr lang="en-US" altLang="zh-CN" b="1" dirty="0">
                <a:solidFill>
                  <a:srgbClr val="0066CC"/>
                </a:solidFill>
              </a:rPr>
              <a:t>30%</a:t>
            </a:r>
            <a:endParaRPr lang="zh-CN" altLang="en-US" b="1" dirty="0">
              <a:solidFill>
                <a:srgbClr val="0066CC"/>
              </a:solidFill>
            </a:endParaRP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语法知识（闭卷，选择题）＋编程</a:t>
            </a:r>
            <a:endParaRPr lang="en-US" altLang="zh-CN" dirty="0"/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0066CC"/>
                </a:solidFill>
              </a:rPr>
              <a:t>大作业（分小组合作完成）</a:t>
            </a:r>
            <a:r>
              <a:rPr lang="en-US" altLang="zh-CN" b="1" dirty="0">
                <a:solidFill>
                  <a:srgbClr val="0066CC"/>
                </a:solidFill>
              </a:rPr>
              <a:t>40%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设计实现（源码＋文档）、汇报展示（</a:t>
            </a:r>
            <a:r>
              <a:rPr lang="en-US" altLang="zh-CN" dirty="0"/>
              <a:t>PPT</a:t>
            </a:r>
            <a:r>
              <a:rPr lang="zh-CN" altLang="en-US" dirty="0"/>
              <a:t>＋报告） 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分组：</a:t>
            </a:r>
            <a:r>
              <a:rPr lang="en-US" altLang="zh-CN" dirty="0"/>
              <a:t>2 ~ 3</a:t>
            </a:r>
            <a:r>
              <a:rPr lang="zh-CN" altLang="en-US" dirty="0"/>
              <a:t>人</a:t>
            </a:r>
            <a:endParaRPr lang="en-US" altLang="zh-CN" dirty="0"/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strike="sngStrike" dirty="0">
                <a:solidFill>
                  <a:srgbClr val="0066CC"/>
                </a:solidFill>
              </a:rPr>
              <a:t>期末总结  </a:t>
            </a:r>
            <a:r>
              <a:rPr lang="en-US" altLang="zh-CN" b="1" strike="sngStrike" dirty="0">
                <a:solidFill>
                  <a:srgbClr val="0066CC"/>
                </a:solidFill>
              </a:rPr>
              <a:t>(</a:t>
            </a:r>
            <a:r>
              <a:rPr lang="zh-CN" altLang="en-US" b="1" strike="sngStrike" dirty="0">
                <a:solidFill>
                  <a:srgbClr val="0066CC"/>
                </a:solidFill>
              </a:rPr>
              <a:t>对某个</a:t>
            </a:r>
            <a:r>
              <a:rPr lang="en-US" altLang="zh-CN" b="1" strike="sngStrike" dirty="0">
                <a:solidFill>
                  <a:srgbClr val="0066CC"/>
                </a:solidFill>
              </a:rPr>
              <a:t>C++</a:t>
            </a:r>
            <a:r>
              <a:rPr lang="zh-CN" altLang="en-US" b="1" strike="sngStrike" dirty="0">
                <a:solidFill>
                  <a:srgbClr val="0066CC"/>
                </a:solidFill>
              </a:rPr>
              <a:t>主题的研究小报告</a:t>
            </a:r>
            <a:r>
              <a:rPr lang="en-US" altLang="zh-CN" b="1" strike="sngStrike" dirty="0">
                <a:solidFill>
                  <a:srgbClr val="0066CC"/>
                </a:solidFill>
              </a:rPr>
              <a:t>)</a:t>
            </a:r>
            <a:r>
              <a:rPr lang="zh-CN" altLang="en-US" b="1" strike="sngStrike" dirty="0">
                <a:solidFill>
                  <a:srgbClr val="0066CC"/>
                </a:solidFill>
              </a:rPr>
              <a:t>  </a:t>
            </a:r>
            <a:r>
              <a:rPr lang="en-US" altLang="zh-CN" b="1" strike="sngStrike" dirty="0">
                <a:solidFill>
                  <a:srgbClr val="0066CC"/>
                </a:solidFill>
              </a:rPr>
              <a:t>10%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03200" y="198438"/>
            <a:ext cx="8761288" cy="1325562"/>
          </a:xfrm>
        </p:spPr>
        <p:txBody>
          <a:bodyPr/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教学计划</a:t>
            </a:r>
            <a:endParaRPr lang="zh-CN" altLang="en-US" b="1" dirty="0">
              <a:solidFill>
                <a:srgbClr val="0033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7" name="文本框 1"/>
          <p:cNvSpPr txBox="1">
            <a:spLocks noChangeArrowheads="1"/>
          </p:cNvSpPr>
          <p:nvPr/>
        </p:nvSpPr>
        <p:spPr bwMode="auto">
          <a:xfrm>
            <a:off x="467544" y="1884888"/>
            <a:ext cx="4188967" cy="3416320"/>
          </a:xfrm>
          <a:prstGeom prst="rect">
            <a:avLst/>
          </a:prstGeom>
          <a:noFill/>
          <a:ln w="9525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zh-CN" altLang="en-US" sz="2400" dirty="0"/>
              <a:t>第</a:t>
            </a:r>
            <a:r>
              <a:rPr lang="en-US" altLang="zh-CN" sz="2400" dirty="0"/>
              <a:t>01</a:t>
            </a:r>
            <a:r>
              <a:rPr lang="zh-CN" altLang="en-US" sz="2400" dirty="0"/>
              <a:t>周：课程简介、编程环境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02</a:t>
            </a:r>
            <a:r>
              <a:rPr lang="zh-CN" altLang="en-US" sz="2400" dirty="0"/>
              <a:t>周：封装与接口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03</a:t>
            </a:r>
            <a:r>
              <a:rPr lang="zh-CN" altLang="en-US" sz="2400" dirty="0"/>
              <a:t>周：创建与销毁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04</a:t>
            </a:r>
            <a:r>
              <a:rPr lang="zh-CN" altLang="en-US" sz="2400" dirty="0"/>
              <a:t>周：引用与复制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05</a:t>
            </a:r>
            <a:r>
              <a:rPr lang="zh-CN" altLang="en-US" sz="2400" dirty="0"/>
              <a:t>周：组合与继承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06</a:t>
            </a:r>
            <a:r>
              <a:rPr lang="zh-CN" altLang="en-US" sz="2400" dirty="0"/>
              <a:t>周：虚函数与多态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07</a:t>
            </a:r>
            <a:r>
              <a:rPr lang="zh-CN" altLang="en-US" sz="2400" dirty="0"/>
              <a:t>周：模板与</a:t>
            </a:r>
            <a:r>
              <a:rPr lang="en-US" altLang="zh-CN" sz="2400" dirty="0"/>
              <a:t>STL</a:t>
            </a:r>
            <a:endParaRPr lang="zh-CN" altLang="en-US" sz="2400" dirty="0"/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08</a:t>
            </a:r>
            <a:r>
              <a:rPr lang="zh-CN" altLang="en-US" sz="2400" dirty="0"/>
              <a:t>周：</a:t>
            </a:r>
            <a:r>
              <a:rPr lang="en-US" altLang="zh-CN" sz="2400" dirty="0"/>
              <a:t>STL</a:t>
            </a:r>
            <a:r>
              <a:rPr lang="zh-CN" altLang="en-US" sz="2400" dirty="0"/>
              <a:t>进阶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09</a:t>
            </a:r>
            <a:r>
              <a:rPr lang="zh-CN" altLang="en-US" sz="2400" dirty="0"/>
              <a:t>周：期中复习</a:t>
            </a: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5162276" y="1884887"/>
            <a:ext cx="3079689" cy="3416320"/>
          </a:xfrm>
          <a:prstGeom prst="rect">
            <a:avLst/>
          </a:prstGeom>
          <a:noFill/>
          <a:ln w="9525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zh-CN" altLang="en-US" sz="2400" dirty="0"/>
              <a:t>第</a:t>
            </a:r>
            <a:r>
              <a:rPr lang="en-US" altLang="zh-CN" sz="2400" dirty="0"/>
              <a:t>10</a:t>
            </a:r>
            <a:r>
              <a:rPr lang="zh-CN" altLang="en-US" sz="2400" dirty="0"/>
              <a:t>周：</a:t>
            </a:r>
            <a:r>
              <a:rPr lang="zh-CN" altLang="en-US" sz="2400" dirty="0">
                <a:solidFill>
                  <a:srgbClr val="FF0000"/>
                </a:solidFill>
              </a:rPr>
              <a:t>放假</a:t>
            </a:r>
            <a:endParaRPr lang="zh-CN" altLang="en-US" sz="2400" dirty="0"/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11</a:t>
            </a:r>
            <a:r>
              <a:rPr lang="zh-CN" altLang="en-US" sz="2400" dirty="0"/>
              <a:t>周：案例介绍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12</a:t>
            </a:r>
            <a:r>
              <a:rPr lang="zh-CN" altLang="en-US" sz="2400" dirty="0"/>
              <a:t>周：设计模式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13</a:t>
            </a:r>
            <a:r>
              <a:rPr lang="zh-CN" altLang="en-US" sz="2400" dirty="0"/>
              <a:t>周：设计模式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14</a:t>
            </a:r>
            <a:r>
              <a:rPr lang="zh-CN" altLang="en-US" sz="2400" dirty="0"/>
              <a:t>周：设计模式</a:t>
            </a:r>
          </a:p>
          <a:p>
            <a:r>
              <a:rPr lang="zh-CN" altLang="en-US" sz="2400" dirty="0"/>
              <a:t>第</a:t>
            </a:r>
            <a:r>
              <a:rPr lang="en-US" altLang="zh-CN" sz="2400" dirty="0"/>
              <a:t>15</a:t>
            </a:r>
            <a:r>
              <a:rPr lang="zh-CN" altLang="en-US" sz="2400" dirty="0"/>
              <a:t>周：设计模式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第</a:t>
            </a:r>
            <a:r>
              <a:rPr lang="en-US" altLang="zh-CN" sz="2400" dirty="0">
                <a:solidFill>
                  <a:srgbClr val="FF0000"/>
                </a:solidFill>
              </a:rPr>
              <a:t>16</a:t>
            </a:r>
            <a:r>
              <a:rPr lang="zh-CN" altLang="en-US" sz="2400" dirty="0">
                <a:solidFill>
                  <a:srgbClr val="FF0000"/>
                </a:solidFill>
              </a:rPr>
              <a:t>周：课程展示</a:t>
            </a:r>
          </a:p>
          <a:p>
            <a:endParaRPr lang="zh-CN" altLang="en-US" sz="2400" dirty="0">
              <a:solidFill>
                <a:srgbClr val="FF0000"/>
              </a:solidFill>
            </a:endParaRPr>
          </a:p>
          <a:p>
            <a:r>
              <a:rPr lang="zh-CN" altLang="en-US" sz="2400" dirty="0">
                <a:solidFill>
                  <a:srgbClr val="FF0000"/>
                </a:solidFill>
              </a:rPr>
              <a:t>第</a:t>
            </a:r>
            <a:r>
              <a:rPr lang="en-US" altLang="zh-CN" sz="2400" dirty="0">
                <a:solidFill>
                  <a:srgbClr val="FF0000"/>
                </a:solidFill>
              </a:rPr>
              <a:t>17/18</a:t>
            </a:r>
            <a:r>
              <a:rPr lang="zh-CN" altLang="en-US" sz="2400" dirty="0">
                <a:solidFill>
                  <a:srgbClr val="FF0000"/>
                </a:solidFill>
              </a:rPr>
              <a:t>周：期末考试</a:t>
            </a:r>
          </a:p>
        </p:txBody>
      </p:sp>
    </p:spTree>
    <p:extLst>
      <p:ext uri="{BB962C8B-B14F-4D97-AF65-F5344CB8AC3E}">
        <p14:creationId xmlns:p14="http://schemas.microsoft.com/office/powerpoint/2010/main" val="1067771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招募课程小教员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323528" y="1416275"/>
            <a:ext cx="8424936" cy="5181077"/>
          </a:xfrm>
        </p:spPr>
        <p:txBody>
          <a:bodyPr/>
          <a:lstStyle/>
          <a:p>
            <a:r>
              <a:rPr lang="zh-CN" altLang="en-US" sz="2400" dirty="0"/>
              <a:t>要求</a:t>
            </a:r>
            <a:endParaRPr lang="en-US" altLang="zh-CN" sz="2400" dirty="0"/>
          </a:p>
          <a:p>
            <a:pPr lvl="1"/>
            <a:r>
              <a:rPr lang="zh-CN" altLang="en-US" sz="2000" dirty="0">
                <a:sym typeface="华文仿宋" panose="02010600040101010101" pitchFamily="2" charset="-122"/>
              </a:rPr>
              <a:t>熟悉</a:t>
            </a:r>
            <a:r>
              <a:rPr lang="en-US" altLang="zh-CN" sz="2000" dirty="0" err="1">
                <a:sym typeface="华文仿宋" panose="02010600040101010101" pitchFamily="2" charset="-122"/>
              </a:rPr>
              <a:t>linux</a:t>
            </a:r>
            <a:r>
              <a:rPr lang="zh-CN" altLang="en-US" sz="2000" dirty="0">
                <a:sym typeface="华文仿宋" panose="02010600040101010101" pitchFamily="2" charset="-122"/>
              </a:rPr>
              <a:t>的命令和各种编程环境。</a:t>
            </a:r>
            <a:endParaRPr lang="en-US" altLang="zh-CN" sz="2000" dirty="0">
              <a:sym typeface="华文仿宋" panose="02010600040101010101" pitchFamily="2" charset="-122"/>
            </a:endParaRPr>
          </a:p>
          <a:p>
            <a:pPr lvl="1"/>
            <a:r>
              <a:rPr lang="zh-CN" altLang="en-US" sz="2000" dirty="0">
                <a:sym typeface="华文仿宋" panose="02010600040101010101" pitchFamily="2" charset="-122"/>
              </a:rPr>
              <a:t>有扎实的</a:t>
            </a:r>
            <a:r>
              <a:rPr lang="en-US" altLang="zh-CN" sz="2000" dirty="0" err="1">
                <a:sym typeface="华文仿宋" panose="02010600040101010101" pitchFamily="2" charset="-122"/>
              </a:rPr>
              <a:t>c++</a:t>
            </a:r>
            <a:r>
              <a:rPr lang="zh-CN" altLang="en-US" sz="2000" dirty="0">
                <a:sym typeface="华文仿宋" panose="02010600040101010101" pitchFamily="2" charset="-122"/>
              </a:rPr>
              <a:t>编程基础，能够解决同学们关于</a:t>
            </a:r>
            <a:r>
              <a:rPr lang="en-US" altLang="zh-CN" sz="2000" dirty="0" err="1">
                <a:sym typeface="华文仿宋" panose="02010600040101010101" pitchFamily="2" charset="-122"/>
              </a:rPr>
              <a:t>c++</a:t>
            </a:r>
            <a:r>
              <a:rPr lang="zh-CN" altLang="en-US" sz="2000" dirty="0">
                <a:sym typeface="华文仿宋" panose="02010600040101010101" pitchFamily="2" charset="-122"/>
              </a:rPr>
              <a:t>的基本问题。</a:t>
            </a:r>
            <a:endParaRPr lang="en-US" altLang="zh-CN" sz="2000" dirty="0">
              <a:sym typeface="华文仿宋" panose="02010600040101010101" pitchFamily="2" charset="-122"/>
            </a:endParaRPr>
          </a:p>
          <a:p>
            <a:pPr lvl="1"/>
            <a:r>
              <a:rPr lang="zh-CN" altLang="en-US" sz="2000" dirty="0">
                <a:sym typeface="华文仿宋" panose="02010600040101010101" pitchFamily="2" charset="-122"/>
              </a:rPr>
              <a:t>有竞赛经验更佳。</a:t>
            </a:r>
            <a:endParaRPr lang="en-US" altLang="zh-CN" sz="2000" dirty="0"/>
          </a:p>
          <a:p>
            <a:r>
              <a:rPr lang="zh-CN" altLang="en-US" sz="2400" dirty="0"/>
              <a:t>职责</a:t>
            </a:r>
            <a:endParaRPr lang="en-US" altLang="zh-CN" sz="2400" dirty="0"/>
          </a:p>
          <a:p>
            <a:pPr lvl="1"/>
            <a:r>
              <a:rPr lang="zh-CN" altLang="en-US" sz="2000" dirty="0">
                <a:sym typeface="华文仿宋" panose="02010600040101010101" pitchFamily="2" charset="-122"/>
              </a:rPr>
              <a:t>热心、耐心地帮助同学解决课程相关的问题。</a:t>
            </a:r>
            <a:endParaRPr lang="en-US" altLang="zh-CN" sz="2000" dirty="0">
              <a:sym typeface="华文仿宋" panose="02010600040101010101" pitchFamily="2" charset="-122"/>
            </a:endParaRPr>
          </a:p>
          <a:p>
            <a:pPr lvl="1"/>
            <a:r>
              <a:rPr lang="zh-CN" altLang="en-US" sz="2000" dirty="0">
                <a:sym typeface="华文仿宋" panose="02010600040101010101" pitchFamily="2" charset="-122"/>
              </a:rPr>
              <a:t>记录自己解决的问题，参与</a:t>
            </a:r>
            <a:r>
              <a:rPr lang="en-US" altLang="zh-CN" sz="2000" dirty="0">
                <a:sym typeface="华文仿宋" panose="02010600040101010101" pitchFamily="2" charset="-122"/>
              </a:rPr>
              <a:t>FAQ</a:t>
            </a:r>
            <a:r>
              <a:rPr lang="zh-CN" altLang="en-US" sz="2000" dirty="0">
                <a:sym typeface="华文仿宋" panose="02010600040101010101" pitchFamily="2" charset="-122"/>
              </a:rPr>
              <a:t>列表的建设。</a:t>
            </a:r>
            <a:endParaRPr lang="en-US" altLang="zh-CN" sz="2000" dirty="0"/>
          </a:p>
          <a:p>
            <a:r>
              <a:rPr lang="zh-CN" altLang="en-US" sz="2400" dirty="0"/>
              <a:t>评价</a:t>
            </a:r>
            <a:endParaRPr lang="en-US" altLang="zh-CN" sz="2400" dirty="0"/>
          </a:p>
          <a:p>
            <a:pPr lvl="1"/>
            <a:r>
              <a:rPr lang="zh-CN" altLang="en-US" sz="2000" b="1" dirty="0">
                <a:sym typeface="华文仿宋" panose="02010600040101010101" pitchFamily="2" charset="-122"/>
              </a:rPr>
              <a:t>完成课程所有的考核环节</a:t>
            </a:r>
            <a:r>
              <a:rPr lang="zh-CN" altLang="en-US" sz="2000" dirty="0">
                <a:sym typeface="华文仿宋" panose="02010600040101010101" pitchFamily="2" charset="-122"/>
              </a:rPr>
              <a:t>。</a:t>
            </a:r>
            <a:endParaRPr lang="en-US" altLang="zh-CN" sz="2000" dirty="0">
              <a:sym typeface="华文仿宋" panose="02010600040101010101" pitchFamily="2" charset="-122"/>
            </a:endParaRPr>
          </a:p>
          <a:p>
            <a:pPr lvl="1"/>
            <a:r>
              <a:rPr lang="en-US" altLang="zh-CN" sz="2000" dirty="0">
                <a:sym typeface="华文仿宋" panose="02010600040101010101" pitchFamily="2" charset="-122"/>
              </a:rPr>
              <a:t>Bonus:</a:t>
            </a:r>
            <a:r>
              <a:rPr lang="zh-CN" altLang="en-US" sz="2000" dirty="0">
                <a:sym typeface="华文仿宋" panose="02010600040101010101" pitchFamily="2" charset="-122"/>
              </a:rPr>
              <a:t>课程最终成绩</a:t>
            </a:r>
            <a:r>
              <a:rPr lang="en-US" altLang="zh-CN" sz="2000" dirty="0">
                <a:sym typeface="华文仿宋" panose="02010600040101010101" pitchFamily="2" charset="-122"/>
              </a:rPr>
              <a:t>+</a:t>
            </a:r>
            <a:r>
              <a:rPr lang="zh-CN" altLang="en-US" sz="2000" dirty="0">
                <a:sym typeface="华文仿宋" panose="02010600040101010101" pitchFamily="2" charset="-122"/>
              </a:rPr>
              <a:t>最多</a:t>
            </a:r>
            <a:r>
              <a:rPr lang="en-US" altLang="zh-CN" sz="2000" dirty="0">
                <a:sym typeface="华文仿宋" panose="02010600040101010101" pitchFamily="2" charset="-122"/>
              </a:rPr>
              <a:t>5</a:t>
            </a:r>
            <a:r>
              <a:rPr lang="zh-CN" altLang="en-US" sz="2000" dirty="0">
                <a:sym typeface="华文仿宋" panose="02010600040101010101" pitchFamily="2" charset="-122"/>
              </a:rPr>
              <a:t>分，由任课老师和助教共同评定。</a:t>
            </a:r>
            <a:endParaRPr lang="en-US" altLang="zh-CN" sz="2000" dirty="0">
              <a:sym typeface="华文仿宋" panose="02010600040101010101" pitchFamily="2" charset="-122"/>
            </a:endParaRPr>
          </a:p>
          <a:p>
            <a:r>
              <a:rPr lang="zh-CN" altLang="en-US" sz="2400" dirty="0"/>
              <a:t>报名时间</a:t>
            </a:r>
            <a:endParaRPr lang="en-US" altLang="zh-CN" sz="2400" dirty="0"/>
          </a:p>
          <a:p>
            <a:pPr lvl="1"/>
            <a:r>
              <a:rPr lang="en-US" altLang="zh-CN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3</a:t>
            </a:r>
            <a:r>
              <a:rPr lang="zh-CN" altLang="en-US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月</a:t>
            </a:r>
            <a:r>
              <a:rPr lang="en-US" altLang="zh-CN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6</a:t>
            </a:r>
            <a:r>
              <a:rPr lang="zh-CN" altLang="en-US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日（周三）</a:t>
            </a:r>
            <a:r>
              <a:rPr lang="en-US" altLang="zh-CN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23:59</a:t>
            </a:r>
            <a:r>
              <a:rPr lang="zh-CN" altLang="en-US" sz="2000" b="1" dirty="0">
                <a:solidFill>
                  <a:srgbClr val="FF0000"/>
                </a:solidFill>
                <a:sym typeface="华文仿宋" panose="02010600040101010101" pitchFamily="2" charset="-122"/>
              </a:rPr>
              <a:t>之前，联系韩旭助教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altLang="zh-CN" sz="2000" dirty="0">
              <a:sym typeface="华文仿宋" panose="02010600040101010101" pitchFamily="2" charset="-122"/>
            </a:endParaRP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4C3BD7-260C-4BC9-9C17-940D7F59C4D1}" type="slidenum">
              <a:rPr lang="en-US" altLang="zh-CN" smtClean="0"/>
              <a:pPr>
                <a:defRPr/>
              </a:pPr>
              <a:t>27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6888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ctrTitle"/>
          </p:nvPr>
        </p:nvSpPr>
        <p:spPr>
          <a:xfrm>
            <a:off x="684213" y="2420938"/>
            <a:ext cx="7772400" cy="1800225"/>
          </a:xfrm>
        </p:spPr>
        <p:txBody>
          <a:bodyPr/>
          <a:lstStyle/>
          <a:p>
            <a:r>
              <a:rPr lang="zh-TW" altLang="en-US" sz="11500">
                <a:solidFill>
                  <a:srgbClr val="0070C0"/>
                </a:solidFill>
              </a:rPr>
              <a:t>结 束</a:t>
            </a:r>
            <a:endParaRPr lang="en-US" altLang="zh-CN" sz="11500">
              <a:solidFill>
                <a:srgbClr val="0070C0"/>
              </a:solidFill>
            </a:endParaRPr>
          </a:p>
        </p:txBody>
      </p:sp>
      <p:sp>
        <p:nvSpPr>
          <p:cNvPr id="3481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E3F9A7A-3EFD-4421-8891-33301D70ABDC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7036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自我介绍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单位：计算机系智能技术与系统国家重点实验室</a:t>
            </a:r>
            <a:endParaRPr lang="en-US" altLang="zh-CN" sz="2400" dirty="0">
              <a:solidFill>
                <a:schemeClr val="tx1"/>
              </a:solidFill>
              <a:latin typeface="Hiragino Sans GB W3" charset="-122"/>
              <a:ea typeface="Hiragino Sans GB W3" charset="-122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研究方向：自然语言处理，知识图谱</a:t>
            </a:r>
          </a:p>
          <a:p>
            <a:endParaRPr lang="en-US" altLang="zh-CN" sz="2400" dirty="0">
              <a:solidFill>
                <a:schemeClr val="tx1"/>
              </a:solidFill>
              <a:latin typeface="Hiragino Sans GB W3" charset="-122"/>
              <a:ea typeface="Hiragino Sans GB W3" charset="-122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邮件：</a:t>
            </a:r>
            <a:r>
              <a:rPr lang="en-US" altLang="zh-CN" sz="2400" dirty="0" err="1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liuzy@tsinghua.edu.cn</a:t>
            </a:r>
            <a:endParaRPr lang="en-US" altLang="zh-CN" sz="2400" dirty="0">
              <a:solidFill>
                <a:schemeClr val="tx1"/>
              </a:solidFill>
              <a:latin typeface="Hiragino Sans GB W3" charset="-122"/>
              <a:ea typeface="Hiragino Sans GB W3" charset="-122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手机（微信）：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138</a:t>
            </a:r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1032</a:t>
            </a:r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5978</a:t>
            </a:r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主页：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http://</a:t>
            </a:r>
            <a:r>
              <a:rPr lang="en-US" altLang="zh-CN" sz="2400" dirty="0" err="1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nlp.csai.tsinghua.edu.cn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/~</a:t>
            </a:r>
            <a:r>
              <a:rPr lang="en-US" altLang="zh-CN" sz="2400" dirty="0" err="1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lzy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/</a:t>
            </a:r>
          </a:p>
          <a:p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办公室：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FIT</a:t>
            </a:r>
            <a:r>
              <a:rPr lang="zh-CN" altLang="en-US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楼</a:t>
            </a:r>
            <a:r>
              <a:rPr lang="en-US" altLang="zh-CN" sz="2400" dirty="0">
                <a:solidFill>
                  <a:schemeClr val="tx1"/>
                </a:solidFill>
                <a:latin typeface="Hiragino Sans GB W3" charset="-122"/>
                <a:ea typeface="Hiragino Sans GB W3" charset="-122"/>
              </a:rPr>
              <a:t>4-506</a:t>
            </a:r>
          </a:p>
        </p:txBody>
      </p:sp>
    </p:spTree>
    <p:extLst>
      <p:ext uri="{BB962C8B-B14F-4D97-AF65-F5344CB8AC3E}">
        <p14:creationId xmlns:p14="http://schemas.microsoft.com/office/powerpoint/2010/main" val="66209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03200" y="198438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课程助教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99" name="文本框 1"/>
          <p:cNvSpPr txBox="1">
            <a:spLocks noChangeArrowheads="1"/>
          </p:cNvSpPr>
          <p:nvPr/>
        </p:nvSpPr>
        <p:spPr bwMode="auto">
          <a:xfrm>
            <a:off x="467544" y="1520428"/>
            <a:ext cx="8160369" cy="2954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iragino Sans GB W3" charset="-122"/>
                <a:ea typeface="Hiragino Sans GB W3" charset="-122"/>
                <a:cs typeface="Hiragino Sans GB W3" charset="-122"/>
              </a:rPr>
              <a:t>韩   旭 </a:t>
            </a:r>
            <a:r>
              <a:rPr lang="en-US" altLang="zh-CN" sz="2400" dirty="0">
                <a:latin typeface="Hiragino Sans GB W3" charset="-122"/>
                <a:ea typeface="Hiragino Sans GB W3" charset="-122"/>
                <a:cs typeface="Hiragino Sans GB W3" charset="-122"/>
              </a:rPr>
              <a:t>thu.hanxu13@gmail.com</a:t>
            </a:r>
            <a:endParaRPr lang="zh-CN" altLang="en-US" sz="24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iragino Sans GB W3" charset="-122"/>
                <a:ea typeface="Hiragino Sans GB W3" charset="-122"/>
                <a:cs typeface="Hiragino Sans GB W3" charset="-122"/>
              </a:rPr>
              <a:t>张正彦 </a:t>
            </a:r>
            <a:r>
              <a:rPr lang="en-US" altLang="zh-CN" sz="2400" dirty="0">
                <a:latin typeface="Hiragino Sans GB W3" charset="-122"/>
                <a:ea typeface="Hiragino Sans GB W3" charset="-122"/>
                <a:cs typeface="Hiragino Sans GB W3" charset="-122"/>
              </a:rPr>
              <a:t>zhangzhengyan14@mails.tsinghua.edu.cn</a:t>
            </a: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iragino Sans GB W3" charset="-122"/>
                <a:ea typeface="Hiragino Sans GB W3" charset="-122"/>
                <a:cs typeface="Hiragino Sans GB W3" charset="-122"/>
              </a:rPr>
              <a:t>叶德铭 </a:t>
            </a:r>
            <a:r>
              <a:rPr lang="en-US" altLang="zh-CN" sz="2400" dirty="0">
                <a:latin typeface="Hiragino Sans GB W3" charset="-122"/>
                <a:ea typeface="Hiragino Sans GB W3" charset="-122"/>
                <a:cs typeface="Hiragino Sans GB W3" charset="-122"/>
              </a:rPr>
              <a:t>ydm18@mails.tsinghua.edu.cn</a:t>
            </a: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latin typeface="Hiragino Sans GB W3" charset="-122"/>
              <a:ea typeface="Hiragino Sans GB W3" charset="-122"/>
            </a:endParaRPr>
          </a:p>
          <a:p>
            <a:pPr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Hiragino Sans GB W3" charset="-122"/>
                <a:ea typeface="Hiragino Sans GB W3" charset="-122"/>
              </a:rPr>
              <a:t>维护作业提交评阅系统 助教：韩旭</a:t>
            </a:r>
            <a:r>
              <a:rPr lang="en-US" altLang="zh-CN" sz="2400" dirty="0">
                <a:latin typeface="Hiragino Sans GB W3" charset="-122"/>
                <a:ea typeface="Hiragino Sans GB W3" charset="-122"/>
              </a:rPr>
              <a:t>	</a:t>
            </a:r>
            <a:r>
              <a:rPr lang="en-US" altLang="zh-CN" sz="2800" dirty="0">
                <a:solidFill>
                  <a:srgbClr val="003366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endParaRPr lang="en-US" altLang="zh-CN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参考书目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0618" y="1196752"/>
            <a:ext cx="8047806" cy="4749029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  </a:t>
            </a:r>
            <a:r>
              <a:rPr lang="en-US" altLang="zh-CN" dirty="0"/>
              <a:t>C++</a:t>
            </a:r>
            <a:r>
              <a:rPr lang="zh-CN" altLang="en-US" dirty="0"/>
              <a:t>编程思想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</a:t>
            </a:r>
            <a:r>
              <a:rPr lang="en-US" altLang="zh-CN" dirty="0"/>
              <a:t>(2017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月重印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4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5" r="13342"/>
          <a:stretch>
            <a:fillRect/>
          </a:stretch>
        </p:blipFill>
        <p:spPr bwMode="auto">
          <a:xfrm>
            <a:off x="787574" y="2242057"/>
            <a:ext cx="3026745" cy="4159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2074" y="2204864"/>
            <a:ext cx="2986350" cy="4196277"/>
          </a:xfrm>
          <a:prstGeom prst="rect">
            <a:avLst/>
          </a:prstGeom>
        </p:spPr>
      </p:pic>
      <p:sp>
        <p:nvSpPr>
          <p:cNvPr id="7" name="内容占位符 2"/>
          <p:cNvSpPr txBox="1">
            <a:spLocks/>
          </p:cNvSpPr>
          <p:nvPr/>
        </p:nvSpPr>
        <p:spPr bwMode="auto">
          <a:xfrm>
            <a:off x="5209436" y="1300742"/>
            <a:ext cx="3326891" cy="4749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n"/>
              <a:defRPr sz="2800" b="1" kern="1200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 eaLnBrk="1" hangingPunct="1">
              <a:buFont typeface="Wingdings" panose="05000000000000000000" pitchFamily="2" charset="2"/>
              <a:buNone/>
            </a:pPr>
            <a:r>
              <a:rPr lang="zh-CN" altLang="en-US" dirty="0"/>
              <a:t>设计模式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98048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160338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参考书目（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557610"/>
            <a:ext cx="8315325" cy="5111750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 dirty="0"/>
              <a:t>C++</a:t>
            </a:r>
            <a:r>
              <a:rPr lang="zh-CN" altLang="en-US" sz="2000" dirty="0"/>
              <a:t> </a:t>
            </a:r>
            <a:r>
              <a:rPr lang="en-US" altLang="zh-CN" sz="2000" dirty="0"/>
              <a:t>primer</a:t>
            </a:r>
            <a:r>
              <a:rPr lang="zh-CN" altLang="en-US" sz="2000" dirty="0"/>
              <a:t> </a:t>
            </a:r>
            <a:r>
              <a:rPr lang="en-US" altLang="zh-CN" sz="2000" dirty="0"/>
              <a:t>plus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zh-CN" altLang="en-US" sz="2000" dirty="0"/>
              <a:t>第</a:t>
            </a:r>
            <a:r>
              <a:rPr lang="en-US" altLang="zh-CN" sz="2000" dirty="0"/>
              <a:t>6</a:t>
            </a:r>
            <a:r>
              <a:rPr lang="zh-CN" altLang="en-US" sz="2000" dirty="0"/>
              <a:t>版</a:t>
            </a:r>
            <a:r>
              <a:rPr lang="en-US" altLang="zh-CN" sz="2000" dirty="0"/>
              <a:t>)  Stephen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Prata</a:t>
            </a:r>
            <a:r>
              <a:rPr lang="zh-CN" altLang="en-US" sz="2000" dirty="0"/>
              <a:t> </a:t>
            </a:r>
            <a:r>
              <a:rPr lang="en-US" altLang="zh-CN" sz="2000" dirty="0"/>
              <a:t>(2012</a:t>
            </a:r>
            <a:r>
              <a:rPr lang="zh-CN" altLang="en-US" sz="2000" dirty="0"/>
              <a:t>年</a:t>
            </a:r>
            <a:r>
              <a:rPr lang="en-US" altLang="zh-CN" sz="2000" dirty="0"/>
              <a:t>7</a:t>
            </a:r>
            <a:r>
              <a:rPr lang="zh-CN" altLang="en-US" sz="2000" dirty="0"/>
              <a:t>月第</a:t>
            </a:r>
            <a:r>
              <a:rPr lang="en-US" altLang="zh-CN" sz="2000" dirty="0"/>
              <a:t>1</a:t>
            </a:r>
            <a:r>
              <a:rPr lang="zh-CN" altLang="en-US" sz="2000" dirty="0"/>
              <a:t>版</a:t>
            </a:r>
            <a:r>
              <a:rPr lang="en-US" altLang="zh-CN" sz="2000" dirty="0"/>
              <a:t>)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 dirty="0"/>
              <a:t>人民邮电出版社，张海龙、袁国忠 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 dirty="0">
                <a:latin typeface="楷体_GB2312" pitchFamily="49" charset="-122"/>
              </a:rPr>
              <a:t>C++</a:t>
            </a:r>
            <a:r>
              <a:rPr lang="zh-CN" altLang="en-US" sz="2000" dirty="0">
                <a:latin typeface="楷体_GB2312" pitchFamily="49" charset="-122"/>
              </a:rPr>
              <a:t>编程思想 第</a:t>
            </a:r>
            <a:r>
              <a:rPr lang="en-US" altLang="zh-CN" sz="2000" dirty="0">
                <a:latin typeface="楷体_GB2312" pitchFamily="49" charset="-122"/>
              </a:rPr>
              <a:t>2</a:t>
            </a:r>
            <a:r>
              <a:rPr lang="zh-CN" altLang="en-US" sz="2000" dirty="0">
                <a:latin typeface="楷体_GB2312" pitchFamily="49" charset="-122"/>
              </a:rPr>
              <a:t>版 第</a:t>
            </a:r>
            <a:r>
              <a:rPr lang="en-US" altLang="zh-CN" sz="2000" dirty="0">
                <a:latin typeface="楷体_GB2312" pitchFamily="49" charset="-122"/>
              </a:rPr>
              <a:t>1</a:t>
            </a:r>
            <a:r>
              <a:rPr lang="zh-CN" altLang="en-US" sz="2000" dirty="0">
                <a:latin typeface="楷体_GB2312" pitchFamily="49" charset="-122"/>
              </a:rPr>
              <a:t>卷：标准</a:t>
            </a:r>
            <a:r>
              <a:rPr lang="en-US" altLang="zh-CN" sz="2000" dirty="0">
                <a:latin typeface="楷体_GB2312" pitchFamily="49" charset="-122"/>
              </a:rPr>
              <a:t>C++</a:t>
            </a:r>
            <a:r>
              <a:rPr lang="zh-CN" altLang="en-US" sz="2000" dirty="0">
                <a:latin typeface="楷体_GB2312" pitchFamily="49" charset="-122"/>
              </a:rPr>
              <a:t>导引  </a:t>
            </a:r>
            <a:r>
              <a:rPr lang="en-US" altLang="zh-CN" sz="2000" dirty="0">
                <a:latin typeface="楷体_GB2312" pitchFamily="49" charset="-122"/>
              </a:rPr>
              <a:t>Bruce </a:t>
            </a:r>
            <a:r>
              <a:rPr lang="en-US" altLang="zh-CN" sz="2000" dirty="0" err="1">
                <a:latin typeface="楷体_GB2312" pitchFamily="49" charset="-122"/>
              </a:rPr>
              <a:t>Eckel</a:t>
            </a:r>
            <a:r>
              <a:rPr lang="en-US" altLang="zh-CN" sz="2000" dirty="0">
                <a:latin typeface="楷体_GB2312" pitchFamily="49" charset="-122"/>
              </a:rPr>
              <a:t> 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 dirty="0">
                <a:latin typeface="楷体_GB2312" pitchFamily="49" charset="-122"/>
              </a:rPr>
              <a:t>机械工业出版社 </a:t>
            </a:r>
            <a:r>
              <a:rPr lang="en-US" altLang="zh-CN" sz="1800" dirty="0">
                <a:latin typeface="楷体_GB2312" pitchFamily="49" charset="-122"/>
              </a:rPr>
              <a:t>2002.9 </a:t>
            </a:r>
            <a:r>
              <a:rPr lang="zh-CN" altLang="en-US" sz="1800" dirty="0">
                <a:latin typeface="楷体_GB2312" pitchFamily="49" charset="-122"/>
              </a:rPr>
              <a:t>刘宗田等译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zh-CN" altLang="en-US" sz="2000" dirty="0">
                <a:latin typeface="楷体_GB2312" pitchFamily="49" charset="-122"/>
              </a:rPr>
              <a:t>深入理解</a:t>
            </a:r>
            <a:r>
              <a:rPr lang="en-US" altLang="zh-CN" sz="2000" dirty="0">
                <a:latin typeface="楷体_GB2312" pitchFamily="49" charset="-122"/>
              </a:rPr>
              <a:t>C++11</a:t>
            </a:r>
            <a:r>
              <a:rPr lang="zh-CN" altLang="en-US" sz="2000" dirty="0">
                <a:latin typeface="楷体_GB2312" pitchFamily="49" charset="-122"/>
              </a:rPr>
              <a:t> </a:t>
            </a:r>
            <a:r>
              <a:rPr lang="en-US" altLang="zh-CN" sz="2000" dirty="0">
                <a:latin typeface="楷体_GB2312" pitchFamily="49" charset="-122"/>
              </a:rPr>
              <a:t>—</a:t>
            </a:r>
            <a:r>
              <a:rPr lang="zh-CN" altLang="en-US" sz="2000" dirty="0">
                <a:latin typeface="楷体_GB2312" pitchFamily="49" charset="-122"/>
              </a:rPr>
              <a:t> </a:t>
            </a:r>
            <a:r>
              <a:rPr lang="en-US" altLang="zh-CN" sz="2000" dirty="0">
                <a:latin typeface="楷体_GB2312" pitchFamily="49" charset="-122"/>
              </a:rPr>
              <a:t>C++11</a:t>
            </a:r>
            <a:r>
              <a:rPr lang="zh-CN" altLang="en-US" sz="2000" dirty="0">
                <a:latin typeface="楷体_GB2312" pitchFamily="49" charset="-122"/>
              </a:rPr>
              <a:t>新特性解析与应用</a:t>
            </a:r>
            <a:endParaRPr lang="en-US" altLang="zh-CN" sz="2000" dirty="0">
              <a:latin typeface="楷体_GB2312" pitchFamily="49" charset="-122"/>
            </a:endParaRP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 dirty="0">
                <a:latin typeface="楷体_GB2312" pitchFamily="49" charset="-122"/>
              </a:rPr>
              <a:t>机械工业出版社 </a:t>
            </a:r>
            <a:r>
              <a:rPr lang="en-US" altLang="zh-CN" sz="1800" dirty="0">
                <a:latin typeface="楷体_GB2312" pitchFamily="49" charset="-122"/>
              </a:rPr>
              <a:t>2015</a:t>
            </a:r>
            <a:r>
              <a:rPr lang="zh-CN" altLang="en-US" sz="1800" dirty="0">
                <a:latin typeface="楷体_GB2312" pitchFamily="49" charset="-122"/>
              </a:rPr>
              <a:t>年</a:t>
            </a:r>
            <a:r>
              <a:rPr lang="en-US" altLang="zh-CN" sz="1800" dirty="0">
                <a:latin typeface="楷体_GB2312" pitchFamily="49" charset="-122"/>
              </a:rPr>
              <a:t>5</a:t>
            </a:r>
            <a:r>
              <a:rPr lang="zh-CN" altLang="en-US" sz="1800" dirty="0">
                <a:latin typeface="楷体_GB2312" pitchFamily="49" charset="-122"/>
              </a:rPr>
              <a:t>月 </a:t>
            </a:r>
            <a:r>
              <a:rPr lang="en-US" altLang="zh-CN" sz="1800" dirty="0">
                <a:latin typeface="楷体_GB2312" pitchFamily="49" charset="-122"/>
              </a:rPr>
              <a:t>Michael Wong</a:t>
            </a:r>
            <a:r>
              <a:rPr lang="zh-CN" altLang="en-US" sz="1800" dirty="0">
                <a:latin typeface="楷体_GB2312" pitchFamily="49" charset="-122"/>
              </a:rPr>
              <a:t>等</a:t>
            </a:r>
            <a:endParaRPr lang="en-US" altLang="zh-CN" sz="1800" dirty="0">
              <a:latin typeface="楷体_GB2312" pitchFamily="49" charset="-122"/>
            </a:endParaRP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 dirty="0">
                <a:latin typeface="楷体_GB2312" pitchFamily="49" charset="-122"/>
              </a:rPr>
              <a:t>Effective C++ </a:t>
            </a:r>
            <a:r>
              <a:rPr lang="zh-CN" altLang="en-US" sz="2000" dirty="0">
                <a:latin typeface="楷体_GB2312" pitchFamily="49" charset="-122"/>
              </a:rPr>
              <a:t>中文版 </a:t>
            </a:r>
            <a:r>
              <a:rPr lang="en-US" altLang="zh-CN" sz="2000" dirty="0">
                <a:latin typeface="楷体_GB2312" pitchFamily="49" charset="-122"/>
              </a:rPr>
              <a:t>2</a:t>
            </a:r>
            <a:r>
              <a:rPr lang="en-US" altLang="zh-CN" sz="2000" baseline="30000" dirty="0">
                <a:latin typeface="楷体_GB2312" pitchFamily="49" charset="-122"/>
              </a:rPr>
              <a:t>nd</a:t>
            </a:r>
            <a:r>
              <a:rPr lang="en-US" altLang="zh-CN" sz="2000" dirty="0">
                <a:latin typeface="楷体_GB2312" pitchFamily="49" charset="-122"/>
              </a:rPr>
              <a:t> Edition  Scott Meyers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 dirty="0">
                <a:latin typeface="楷体_GB2312" pitchFamily="49" charset="-122"/>
              </a:rPr>
              <a:t>华中科技大学出版社 </a:t>
            </a:r>
            <a:r>
              <a:rPr lang="en-US" altLang="zh-CN" sz="1800" dirty="0">
                <a:latin typeface="楷体_GB2312" pitchFamily="49" charset="-122"/>
              </a:rPr>
              <a:t>2001.9 </a:t>
            </a:r>
            <a:r>
              <a:rPr lang="zh-CN" altLang="en-US" sz="1800" dirty="0">
                <a:latin typeface="楷体_GB2312" pitchFamily="49" charset="-122"/>
              </a:rPr>
              <a:t>侯捷 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zh-CN" altLang="en-US" sz="2000" dirty="0">
                <a:latin typeface="楷体_GB2312" pitchFamily="49" charset="-122"/>
              </a:rPr>
              <a:t>设计模式</a:t>
            </a:r>
            <a:r>
              <a:rPr lang="en-US" altLang="zh-CN" sz="2000" dirty="0"/>
              <a:t>—</a:t>
            </a:r>
            <a:r>
              <a:rPr lang="zh-CN" altLang="en-US" sz="2000" dirty="0">
                <a:latin typeface="楷体_GB2312" pitchFamily="49" charset="-122"/>
              </a:rPr>
              <a:t>可复用面向对象软件的基础 </a:t>
            </a:r>
            <a:r>
              <a:rPr lang="en-US" altLang="zh-CN" sz="2000" dirty="0">
                <a:latin typeface="楷体_GB2312" pitchFamily="49" charset="-122"/>
              </a:rPr>
              <a:t>Erich Gamma, etc</a:t>
            </a:r>
            <a:r>
              <a:rPr lang="en-US" altLang="zh-CN" sz="2000" dirty="0"/>
              <a:t>…</a:t>
            </a:r>
            <a:r>
              <a:rPr lang="en-US" altLang="zh-CN" sz="2000" dirty="0">
                <a:latin typeface="楷体_GB2312" pitchFamily="49" charset="-122"/>
              </a:rPr>
              <a:t>.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 dirty="0">
                <a:latin typeface="楷体_GB2312" pitchFamily="49" charset="-122"/>
              </a:rPr>
              <a:t>机械工业出版社 </a:t>
            </a:r>
            <a:r>
              <a:rPr lang="en-US" altLang="zh-CN" sz="1800" dirty="0">
                <a:latin typeface="楷体_GB2312" pitchFamily="49" charset="-122"/>
              </a:rPr>
              <a:t>2000.9 </a:t>
            </a:r>
            <a:r>
              <a:rPr lang="zh-CN" altLang="en-US" sz="1800" dirty="0">
                <a:latin typeface="楷体_GB2312" pitchFamily="49" charset="-122"/>
              </a:rPr>
              <a:t>李英军等译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558057"/>
            <a:ext cx="8496943" cy="4967287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>
                <a:latin typeface="楷体_GB2312" pitchFamily="49" charset="-122"/>
              </a:rPr>
              <a:t>C++</a:t>
            </a:r>
            <a:r>
              <a:rPr lang="zh-CN" altLang="en-US" sz="2000">
                <a:latin typeface="楷体_GB2312" pitchFamily="49" charset="-122"/>
              </a:rPr>
              <a:t>标准程序库 </a:t>
            </a:r>
            <a:r>
              <a:rPr lang="en-US" altLang="zh-CN" sz="2000">
                <a:latin typeface="楷体_GB2312" pitchFamily="49" charset="-122"/>
              </a:rPr>
              <a:t>Nicolai M.Josuttis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>
                <a:latin typeface="楷体_GB2312" pitchFamily="49" charset="-122"/>
              </a:rPr>
              <a:t>华中科技大学出版社 </a:t>
            </a:r>
            <a:r>
              <a:rPr lang="en-US" altLang="zh-CN" sz="1800">
                <a:latin typeface="楷体_GB2312" pitchFamily="49" charset="-122"/>
              </a:rPr>
              <a:t>2002.9 </a:t>
            </a:r>
            <a:r>
              <a:rPr lang="zh-CN" altLang="en-US" sz="1800">
                <a:latin typeface="楷体_GB2312" pitchFamily="49" charset="-122"/>
              </a:rPr>
              <a:t>侯捷</a:t>
            </a:r>
            <a:r>
              <a:rPr lang="en-US" altLang="zh-CN" sz="1800">
                <a:latin typeface="楷体_GB2312" pitchFamily="49" charset="-122"/>
              </a:rPr>
              <a:t>/</a:t>
            </a:r>
            <a:r>
              <a:rPr lang="zh-CN" altLang="en-US" sz="1800">
                <a:latin typeface="楷体_GB2312" pitchFamily="49" charset="-122"/>
              </a:rPr>
              <a:t>孟岩 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>
                <a:latin typeface="楷体_GB2312" pitchFamily="49" charset="-122"/>
              </a:rPr>
              <a:t>C++</a:t>
            </a:r>
            <a:r>
              <a:rPr lang="zh-CN" altLang="en-US" sz="2000">
                <a:latin typeface="楷体_GB2312" pitchFamily="49" charset="-122"/>
              </a:rPr>
              <a:t>沉思录 </a:t>
            </a:r>
            <a:r>
              <a:rPr lang="en-US" altLang="zh-CN" sz="2000">
                <a:latin typeface="楷体_GB2312" pitchFamily="49" charset="-122"/>
              </a:rPr>
              <a:t>(Ruminations on C++) Andrew Koenig, Barbara Moo 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>
                <a:latin typeface="楷体_GB2312" pitchFamily="49" charset="-122"/>
              </a:rPr>
              <a:t>机械工业出版社 </a:t>
            </a:r>
            <a:r>
              <a:rPr lang="en-US" altLang="zh-CN" sz="1800">
                <a:latin typeface="楷体_GB2312" pitchFamily="49" charset="-122"/>
              </a:rPr>
              <a:t>2002.7 </a:t>
            </a:r>
            <a:r>
              <a:rPr lang="zh-CN" altLang="en-US" sz="1800">
                <a:latin typeface="楷体_GB2312" pitchFamily="49" charset="-122"/>
              </a:rPr>
              <a:t>黄晓春译，孟岩校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zh-CN" altLang="en-US" sz="2000">
                <a:latin typeface="楷体_GB2312" pitchFamily="49" charset="-122"/>
              </a:rPr>
              <a:t>深度探索</a:t>
            </a:r>
            <a:r>
              <a:rPr lang="en-US" altLang="zh-CN" sz="2000">
                <a:latin typeface="楷体_GB2312" pitchFamily="49" charset="-122"/>
              </a:rPr>
              <a:t>C++</a:t>
            </a:r>
            <a:r>
              <a:rPr lang="zh-CN" altLang="en-US" sz="2000">
                <a:latin typeface="楷体_GB2312" pitchFamily="49" charset="-122"/>
              </a:rPr>
              <a:t>对象模型 </a:t>
            </a:r>
            <a:r>
              <a:rPr lang="en-US" altLang="zh-CN" sz="2000">
                <a:latin typeface="楷体_GB2312" pitchFamily="49" charset="-122"/>
              </a:rPr>
              <a:t>Stanley B.Lippman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>
                <a:latin typeface="楷体_GB2312" pitchFamily="49" charset="-122"/>
              </a:rPr>
              <a:t>华中科技大学出版社 </a:t>
            </a:r>
            <a:r>
              <a:rPr lang="en-US" altLang="zh-CN" sz="1800">
                <a:latin typeface="楷体_GB2312" pitchFamily="49" charset="-122"/>
              </a:rPr>
              <a:t>2001.5 </a:t>
            </a:r>
            <a:r>
              <a:rPr lang="zh-CN" altLang="en-US" sz="1800">
                <a:latin typeface="楷体_GB2312" pitchFamily="49" charset="-122"/>
              </a:rPr>
              <a:t>侯捷 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zh-CN" altLang="en-US" sz="2000">
                <a:latin typeface="楷体_GB2312" pitchFamily="49" charset="-122"/>
              </a:rPr>
              <a:t>深入实践</a:t>
            </a:r>
            <a:r>
              <a:rPr lang="en-US" altLang="zh-CN" sz="2000">
                <a:latin typeface="楷体_GB2312" pitchFamily="49" charset="-122"/>
              </a:rPr>
              <a:t>C++</a:t>
            </a:r>
            <a:r>
              <a:rPr lang="zh-CN" altLang="en-US" sz="2000">
                <a:latin typeface="楷体_GB2312" pitchFamily="49" charset="-122"/>
              </a:rPr>
              <a:t>模板编程</a:t>
            </a:r>
            <a:endParaRPr lang="en-US" altLang="zh-CN" sz="2000">
              <a:latin typeface="楷体_GB2312" pitchFamily="49" charset="-122"/>
            </a:endParaRP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>
                <a:latin typeface="楷体_GB2312" pitchFamily="49" charset="-122"/>
              </a:rPr>
              <a:t>机械工业出版社 </a:t>
            </a:r>
            <a:r>
              <a:rPr lang="en-US" altLang="zh-CN" sz="1800">
                <a:latin typeface="楷体_GB2312" pitchFamily="49" charset="-122"/>
              </a:rPr>
              <a:t>2013</a:t>
            </a:r>
            <a:r>
              <a:rPr lang="zh-CN" altLang="en-US" sz="1800">
                <a:latin typeface="楷体_GB2312" pitchFamily="49" charset="-122"/>
              </a:rPr>
              <a:t>年</a:t>
            </a:r>
            <a:r>
              <a:rPr lang="en-US" altLang="zh-CN" sz="1800">
                <a:latin typeface="楷体_GB2312" pitchFamily="49" charset="-122"/>
              </a:rPr>
              <a:t>6</a:t>
            </a:r>
            <a:r>
              <a:rPr lang="zh-CN" altLang="en-US" sz="1800">
                <a:latin typeface="楷体_GB2312" pitchFamily="49" charset="-122"/>
              </a:rPr>
              <a:t>月 温宇杰 著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r>
              <a:rPr lang="en-US" altLang="zh-CN" sz="2000">
                <a:latin typeface="楷体_GB2312" pitchFamily="49" charset="-122"/>
              </a:rPr>
              <a:t>C++</a:t>
            </a:r>
            <a:r>
              <a:rPr lang="zh-CN" altLang="en-US" sz="2000">
                <a:latin typeface="楷体_GB2312" pitchFamily="49" charset="-122"/>
              </a:rPr>
              <a:t>语言的设计和演化 </a:t>
            </a:r>
            <a:r>
              <a:rPr lang="en-US" altLang="zh-CN" sz="2000">
                <a:latin typeface="楷体_GB2312" pitchFamily="49" charset="-122"/>
              </a:rPr>
              <a:t>Bjarne Stroustrup</a:t>
            </a:r>
          </a:p>
          <a:p>
            <a:pPr lvl="1">
              <a:lnSpc>
                <a:spcPct val="130000"/>
              </a:lnSpc>
              <a:spcBef>
                <a:spcPct val="35000"/>
              </a:spcBef>
            </a:pPr>
            <a:r>
              <a:rPr lang="zh-CN" altLang="en-US" sz="1800">
                <a:latin typeface="楷体_GB2312" pitchFamily="49" charset="-122"/>
              </a:rPr>
              <a:t>机械工业出版社 </a:t>
            </a:r>
            <a:r>
              <a:rPr lang="en-US" altLang="zh-CN" sz="1800">
                <a:latin typeface="楷体_GB2312" pitchFamily="49" charset="-122"/>
              </a:rPr>
              <a:t>2002.1 </a:t>
            </a:r>
            <a:r>
              <a:rPr lang="zh-CN" altLang="en-US" sz="1800">
                <a:latin typeface="楷体_GB2312" pitchFamily="49" charset="-122"/>
              </a:rPr>
              <a:t>裘宗燕 译</a:t>
            </a:r>
          </a:p>
          <a:p>
            <a:pPr>
              <a:lnSpc>
                <a:spcPct val="130000"/>
              </a:lnSpc>
              <a:spcBef>
                <a:spcPct val="35000"/>
              </a:spcBef>
            </a:pPr>
            <a:endParaRPr lang="zh-CN" altLang="en-US" sz="2000">
              <a:latin typeface="楷体_GB2312" pitchFamily="49" charset="-122"/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160338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参考书目（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653" y="2168877"/>
            <a:ext cx="7604795" cy="439555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16275"/>
            <a:ext cx="8047806" cy="4749029"/>
          </a:xfrm>
        </p:spPr>
        <p:txBody>
          <a:bodyPr/>
          <a:lstStyle/>
          <a:p>
            <a:r>
              <a:rPr lang="en-US" altLang="zh-CN" sz="3600" dirty="0"/>
              <a:t>www.cplusplus.com</a:t>
            </a:r>
            <a:endParaRPr lang="zh-CN" altLang="en-US" sz="3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513" y="2168877"/>
            <a:ext cx="7358080" cy="439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5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115888"/>
            <a:ext cx="7886700" cy="1325562"/>
          </a:xfrm>
        </p:spPr>
        <p:txBody>
          <a:bodyPr/>
          <a:lstStyle/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课程内容的定位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1476375" y="1557338"/>
            <a:ext cx="6335713" cy="5157787"/>
          </a:xfrm>
        </p:spPr>
        <p:txBody>
          <a:bodyPr rtlCol="0">
            <a:normAutofit lnSpcReduction="10000"/>
          </a:bodyPr>
          <a:lstStyle/>
          <a:p>
            <a:pPr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400" dirty="0">
                <a:ea typeface="黑体" panose="02010609060101010101" pitchFamily="49" charset="-122"/>
              </a:rPr>
              <a:t>算法基础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问题的分析、表示、求解的方法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变量、判断、循环、函数的应用</a:t>
            </a:r>
          </a:p>
          <a:p>
            <a:pPr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400" dirty="0">
                <a:ea typeface="黑体" panose="02010609060101010101" pitchFamily="49" charset="-122"/>
              </a:rPr>
              <a:t>语言基础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如何定义和实现算法中的元素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语法规范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endParaRPr lang="zh-CN" altLang="en-US" sz="2000" dirty="0"/>
          </a:p>
          <a:p>
            <a:pPr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400" dirty="0">
                <a:ea typeface="黑体" panose="02010609060101010101" pitchFamily="49" charset="-122"/>
              </a:rPr>
              <a:t>系统基础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操作系统运作的内在机制、机理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操作系统提供的底层功能调用库</a:t>
            </a:r>
          </a:p>
          <a:p>
            <a:pPr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400" dirty="0">
                <a:ea typeface="黑体" panose="02010609060101010101" pitchFamily="49" charset="-122"/>
              </a:rPr>
              <a:t>技术基础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如：网络通信、硬件接口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endParaRPr lang="zh-CN" altLang="en-US" sz="2000" dirty="0"/>
          </a:p>
          <a:p>
            <a:pPr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FF0000"/>
                </a:solidFill>
                <a:ea typeface="黑体" panose="02010609060101010101" pitchFamily="49" charset="-122"/>
              </a:rPr>
              <a:t>方法（论）基础</a:t>
            </a:r>
            <a:endParaRPr lang="zh-CN" altLang="en-US" sz="2400" b="1" dirty="0">
              <a:solidFill>
                <a:srgbClr val="FF0000"/>
              </a:solidFill>
              <a:ea typeface="黑体" panose="02010609060101010101" pitchFamily="49" charset="-122"/>
            </a:endParaRP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如：结构化，基于对象，面向对象，泛型，组件</a:t>
            </a:r>
          </a:p>
          <a:p>
            <a:pPr lvl="1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zh-CN" altLang="en-US" sz="2000" dirty="0"/>
              <a:t>越复杂越重要</a:t>
            </a:r>
          </a:p>
        </p:txBody>
      </p:sp>
      <p:sp>
        <p:nvSpPr>
          <p:cNvPr id="8196" name="Line 4"/>
          <p:cNvSpPr>
            <a:spLocks noChangeShapeType="1"/>
          </p:cNvSpPr>
          <p:nvPr/>
        </p:nvSpPr>
        <p:spPr bwMode="auto">
          <a:xfrm>
            <a:off x="827088" y="3500438"/>
            <a:ext cx="7559675" cy="0"/>
          </a:xfrm>
          <a:prstGeom prst="line">
            <a:avLst/>
          </a:prstGeom>
          <a:noFill/>
          <a:ln w="28575" cap="sq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8197" name="Line 7"/>
          <p:cNvSpPr>
            <a:spLocks noChangeShapeType="1"/>
          </p:cNvSpPr>
          <p:nvPr/>
        </p:nvSpPr>
        <p:spPr bwMode="auto">
          <a:xfrm>
            <a:off x="827088" y="5373688"/>
            <a:ext cx="7559675" cy="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8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2039</TotalTime>
  <Words>1492</Words>
  <Application>Microsoft Macintosh PowerPoint</Application>
  <PresentationFormat>全屏显示(4:3)</PresentationFormat>
  <Paragraphs>208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51" baseType="lpstr">
      <vt:lpstr>Calibri</vt:lpstr>
      <vt:lpstr>Calibri Light</vt:lpstr>
      <vt:lpstr>Consolas</vt:lpstr>
      <vt:lpstr>DFKai-SB</vt:lpstr>
      <vt:lpstr>Heiti SC Light</vt:lpstr>
      <vt:lpstr>Hiragino Sans GB W3</vt:lpstr>
      <vt:lpstr>Impact</vt:lpstr>
      <vt:lpstr>SimHei</vt:lpstr>
      <vt:lpstr>STFangsong</vt:lpstr>
      <vt:lpstr>STHeiti Light</vt:lpstr>
      <vt:lpstr>Times New Roman</vt:lpstr>
      <vt:lpstr>Wingdings</vt:lpstr>
      <vt:lpstr>等线</vt:lpstr>
      <vt:lpstr>仿宋_GB2312</vt:lpstr>
      <vt:lpstr>黑体</vt:lpstr>
      <vt:lpstr>华文仿宋</vt:lpstr>
      <vt:lpstr>华文楷体</vt:lpstr>
      <vt:lpstr>华文细黑</vt:lpstr>
      <vt:lpstr>楷体_GB2312</vt:lpstr>
      <vt:lpstr>宋体</vt:lpstr>
      <vt:lpstr>微软雅黑</vt:lpstr>
      <vt:lpstr>Arial</vt:lpstr>
      <vt:lpstr>Office Theme</vt:lpstr>
      <vt:lpstr>面向对象程序设计基础 （OOP）</vt:lpstr>
      <vt:lpstr>OOP周二课微信群</vt:lpstr>
      <vt:lpstr>自我介绍</vt:lpstr>
      <vt:lpstr>课程助教</vt:lpstr>
      <vt:lpstr>参考书目</vt:lpstr>
      <vt:lpstr>参考书目（1）</vt:lpstr>
      <vt:lpstr>参考书目（2）</vt:lpstr>
      <vt:lpstr>其他参考</vt:lpstr>
      <vt:lpstr>课程内容的定位</vt:lpstr>
      <vt:lpstr>先导与后继课程关系</vt:lpstr>
      <vt:lpstr>课程目标—编写更好的软件</vt:lpstr>
      <vt:lpstr>为什么选择 C++ 语言？</vt:lpstr>
      <vt:lpstr>课程内容中的几个台阶</vt:lpstr>
      <vt:lpstr>OOP课程与FOP课程的区别</vt:lpstr>
      <vt:lpstr>OOP是一种编程设计的方法论</vt:lpstr>
      <vt:lpstr>语言与思维（1）</vt:lpstr>
      <vt:lpstr>语言与思维（2）</vt:lpstr>
      <vt:lpstr>语言与思维（3）</vt:lpstr>
      <vt:lpstr>语言与思维（4） 什么是“对象”？</vt:lpstr>
      <vt:lpstr>语言与思维（5） 什么是“抽象”？</vt:lpstr>
      <vt:lpstr>举例：数据到底是什么？       —— 数学家怎么说(1)…</vt:lpstr>
      <vt:lpstr>举例：数据到底是什么？       —— 数学家怎么说(2)…</vt:lpstr>
      <vt:lpstr>举例：数据到底是什么？       —— 程序员怎么说…</vt:lpstr>
      <vt:lpstr>学习方法</vt:lpstr>
      <vt:lpstr>考核要求</vt:lpstr>
      <vt:lpstr>教学计划</vt:lpstr>
      <vt:lpstr>招募课程小教员</vt:lpstr>
      <vt:lpstr>结 束</vt:lpstr>
    </vt:vector>
  </TitlesOfParts>
  <Company>清华大学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课程介绍</dc:title>
  <dc:creator>徐明星</dc:creator>
  <cp:lastModifiedBy>Ye Deming</cp:lastModifiedBy>
  <cp:revision>1006</cp:revision>
  <dcterms:created xsi:type="dcterms:W3CDTF">2002-09-18T00:55:13Z</dcterms:created>
  <dcterms:modified xsi:type="dcterms:W3CDTF">2019-02-26T02:45:35Z</dcterms:modified>
</cp:coreProperties>
</file>

<file path=docProps/thumbnail.jpeg>
</file>